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3" r:id="rId6"/>
    <p:sldId id="294" r:id="rId7"/>
    <p:sldId id="293" r:id="rId8"/>
    <p:sldId id="281" r:id="rId9"/>
    <p:sldId id="288" r:id="rId10"/>
    <p:sldId id="275" r:id="rId11"/>
    <p:sldId id="295" r:id="rId12"/>
    <p:sldId id="282" r:id="rId13"/>
    <p:sldId id="291" r:id="rId14"/>
    <p:sldId id="292" r:id="rId15"/>
    <p:sldId id="276" r:id="rId16"/>
    <p:sldId id="283" r:id="rId17"/>
    <p:sldId id="284" r:id="rId18"/>
    <p:sldId id="285" r:id="rId19"/>
    <p:sldId id="286" r:id="rId20"/>
    <p:sldId id="287" r:id="rId21"/>
    <p:sldId id="290" r:id="rId22"/>
    <p:sldId id="277" r:id="rId23"/>
    <p:sldId id="289" r:id="rId24"/>
    <p:sldId id="296" r:id="rId25"/>
    <p:sldId id="278" r:id="rId26"/>
    <p:sldId id="268" r:id="rId27"/>
    <p:sldId id="269" r:id="rId28"/>
    <p:sldId id="270" r:id="rId29"/>
    <p:sldId id="271" r:id="rId30"/>
    <p:sldId id="272" r:id="rId31"/>
    <p:sldId id="273" r:id="rId32"/>
    <p:sldId id="274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E295102-B00D-47A9-9CDD-DA2CE1289244}">
          <p14:sldIdLst>
            <p14:sldId id="256"/>
          </p14:sldIdLst>
        </p14:section>
        <p14:section name="Person 1 Yuxua Cheng" id="{B355F2CE-CD86-472E-808F-5BA854975C8C}">
          <p14:sldIdLst>
            <p14:sldId id="257"/>
            <p14:sldId id="258"/>
            <p14:sldId id="263"/>
            <p14:sldId id="294"/>
          </p14:sldIdLst>
        </p14:section>
        <p14:section name="Person 2 Shen Hu" id="{20ACE1E9-815D-4F80-94A8-C59F00A9F593}">
          <p14:sldIdLst>
            <p14:sldId id="293"/>
            <p14:sldId id="281"/>
            <p14:sldId id="288"/>
          </p14:sldIdLst>
        </p14:section>
        <p14:section name="Person 3 Getao Liu" id="{46BF32C2-0252-4122-80E6-0952D8D5626B}">
          <p14:sldIdLst>
            <p14:sldId id="275"/>
            <p14:sldId id="295"/>
          </p14:sldIdLst>
        </p14:section>
        <p14:section name="Person 4 Yaofeng YU" id="{6D0A8F74-A3A7-4DD5-8C8F-E08B9713C70D}">
          <p14:sldIdLst>
            <p14:sldId id="282"/>
            <p14:sldId id="291"/>
            <p14:sldId id="292"/>
          </p14:sldIdLst>
        </p14:section>
        <p14:section name="Person 5" id="{104C14C9-830C-4822-BB04-DCB96C0C5E3E}">
          <p14:sldIdLst>
            <p14:sldId id="276"/>
            <p14:sldId id="283"/>
            <p14:sldId id="284"/>
            <p14:sldId id="285"/>
            <p14:sldId id="286"/>
            <p14:sldId id="287"/>
            <p14:sldId id="290"/>
          </p14:sldIdLst>
        </p14:section>
        <p14:section name="Person 6 - Nelson" id="{D2D345FA-A1D1-4D30-889D-4DBB58B25A0D}">
          <p14:sldIdLst>
            <p14:sldId id="277"/>
            <p14:sldId id="289"/>
            <p14:sldId id="296"/>
            <p14:sldId id="278"/>
          </p14:sldIdLst>
        </p14:section>
        <p14:section name="Unknown" id="{E479E1BE-151E-40AD-9D89-33FEADD22828}">
          <p14:sldIdLst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Person1" id="{19102023-A128-4D80-B651-CAEEE459197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F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customXml" Target="../customXml/item3.xml"/><Relationship Id="rId38" Type="http://schemas.openxmlformats.org/officeDocument/2006/relationships/customXml" Target="../customXml/item2.xml"/><Relationship Id="rId37" Type="http://schemas.openxmlformats.org/officeDocument/2006/relationships/customXml" Target="../customXml/item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E3F862-C2C1-48C7-9274-CDAD0512712B}" type="doc">
      <dgm:prSet loTypeId="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987F3A6-D018-4ED5-BC83-D82210648D8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Farmland</a:t>
          </a:r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797544-E7CD-46C6-81D1-5B65001B2FDF}" cxnId="{57F2D07F-560E-4178-BCD0-2CEF1CA5B82B}" type="parTrans">
      <dgm:prSet/>
      <dgm:spPr/>
      <dgm:t>
        <a:bodyPr/>
        <a:lstStyle/>
        <a:p>
          <a:endParaRPr lang="en-US"/>
        </a:p>
      </dgm:t>
    </dgm:pt>
    <dgm:pt modelId="{96C9B76F-447B-4BC4-A29B-7CD3E20A55E3}" cxnId="{57F2D07F-560E-4178-BCD0-2CEF1CA5B82B}" type="sibTrans">
      <dgm:prSet/>
      <dgm:spPr/>
      <dgm:t>
        <a:bodyPr/>
        <a:lstStyle/>
        <a:p>
          <a:endParaRPr lang="en-US"/>
        </a:p>
      </dgm:t>
    </dgm:pt>
    <dgm:pt modelId="{8989B56F-92EF-4CC1-ABE3-D4C662582AD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Crop &amp; Fish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DB6A96-BCF2-452A-ABE2-BAA963923C40}" cxnId="{E8574B58-A03F-4071-A1B8-8A6E8E242D7C}" type="parTrans">
      <dgm:prSet/>
      <dgm:spPr/>
      <dgm:t>
        <a:bodyPr/>
        <a:lstStyle/>
        <a:p>
          <a:endParaRPr lang="en-US"/>
        </a:p>
      </dgm:t>
    </dgm:pt>
    <dgm:pt modelId="{7CD9F274-B379-4EBB-89A1-EE079E88F6F6}" cxnId="{E8574B58-A03F-4071-A1B8-8A6E8E242D7C}" type="sibTrans">
      <dgm:prSet/>
      <dgm:spPr/>
      <dgm:t>
        <a:bodyPr/>
        <a:lstStyle/>
        <a:p>
          <a:endParaRPr lang="en-US"/>
        </a:p>
      </dgm:t>
    </dgm:pt>
    <dgm:pt modelId="{214B0EEA-9B27-4DAE-A455-9759C1563B98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Power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B4ADF1-18A0-4534-A4C5-2F69393B7D52}" cxnId="{89773A99-9F5A-4A05-9186-63AE94CDCB0A}" type="parTrans">
      <dgm:prSet/>
      <dgm:spPr/>
      <dgm:t>
        <a:bodyPr/>
        <a:lstStyle/>
        <a:p>
          <a:endParaRPr lang="en-US"/>
        </a:p>
      </dgm:t>
    </dgm:pt>
    <dgm:pt modelId="{D160A731-14BE-4023-9599-BB192D2429DE}" cxnId="{89773A99-9F5A-4A05-9186-63AE94CDCB0A}" type="sibTrans">
      <dgm:prSet/>
      <dgm:spPr/>
      <dgm:t>
        <a:bodyPr/>
        <a:lstStyle/>
        <a:p>
          <a:endParaRPr lang="en-US"/>
        </a:p>
      </dgm:t>
    </dgm:pt>
    <dgm:pt modelId="{1533D028-9B7F-4879-BCE2-7816CFE6CEA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Arial" panose="020B0604020202020204" pitchFamily="34" charset="0"/>
              <a:cs typeface="Arial" panose="020B0604020202020204" pitchFamily="34" charset="0"/>
            </a:rPr>
            <a:t>W</a:t>
          </a:r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>ater</a:t>
          </a:r>
          <a:r>
            <a:rPr lang="en-US" altLang="zh-CN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 altLang="zh-C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4FBDD8-DBBF-4B3C-84D9-8055C16B2544}" cxnId="{CA57CCBB-FE4B-496C-AC1E-D27996C6EC2A}" type="parTrans">
      <dgm:prSet/>
      <dgm:spPr/>
    </dgm:pt>
    <dgm:pt modelId="{11ADEF36-5258-42C0-9EDD-11D0871ADD90}" cxnId="{CA57CCBB-FE4B-496C-AC1E-D27996C6EC2A}" type="sibTrans">
      <dgm:prSet/>
      <dgm:spPr/>
    </dgm:pt>
    <dgm:pt modelId="{1DC1CDBC-C20F-4056-9904-50E137C7CE71}" type="pres">
      <dgm:prSet presAssocID="{49E3F862-C2C1-48C7-9274-CDAD0512712B}" presName="vert0" presStyleCnt="0">
        <dgm:presLayoutVars>
          <dgm:dir/>
          <dgm:animOne val="branch"/>
          <dgm:animLvl val="lvl"/>
        </dgm:presLayoutVars>
      </dgm:prSet>
      <dgm:spPr/>
    </dgm:pt>
    <dgm:pt modelId="{DA1B5996-EF11-499E-9A91-056C9D9BB1A5}" type="pres">
      <dgm:prSet presAssocID="{8987F3A6-D018-4ED5-BC83-D82210648D8B}" presName="thickLine" presStyleLbl="alignNode1" presStyleIdx="0" presStyleCnt="4"/>
      <dgm:spPr/>
    </dgm:pt>
    <dgm:pt modelId="{70DA485A-8D1A-4561-BF09-3AEA4FA48940}" type="pres">
      <dgm:prSet presAssocID="{8987F3A6-D018-4ED5-BC83-D82210648D8B}" presName="horz1" presStyleCnt="0"/>
      <dgm:spPr/>
    </dgm:pt>
    <dgm:pt modelId="{CCF878BD-1EFC-4EBE-A3C7-BD9619519A09}" type="pres">
      <dgm:prSet presAssocID="{8987F3A6-D018-4ED5-BC83-D82210648D8B}" presName="tx1" presStyleLbl="revTx" presStyleIdx="0" presStyleCnt="4"/>
      <dgm:spPr/>
    </dgm:pt>
    <dgm:pt modelId="{AA9748DF-21AE-49E8-9BBD-DCEDCCB7A393}" type="pres">
      <dgm:prSet presAssocID="{8987F3A6-D018-4ED5-BC83-D82210648D8B}" presName="vert1" presStyleCnt="0"/>
      <dgm:spPr/>
    </dgm:pt>
    <dgm:pt modelId="{4F48C580-94F1-4EB0-BF01-7DCA87968AF1}" type="pres">
      <dgm:prSet presAssocID="{8989B56F-92EF-4CC1-ABE3-D4C662582ADB}" presName="thickLine" presStyleLbl="alignNode1" presStyleIdx="1" presStyleCnt="4"/>
      <dgm:spPr/>
    </dgm:pt>
    <dgm:pt modelId="{8E06AB2A-ED2A-4EC7-8D98-9BE8ABAD88FD}" type="pres">
      <dgm:prSet presAssocID="{8989B56F-92EF-4CC1-ABE3-D4C662582ADB}" presName="horz1" presStyleCnt="0"/>
      <dgm:spPr/>
    </dgm:pt>
    <dgm:pt modelId="{E878C896-BE12-4625-9A24-09C5CED27E05}" type="pres">
      <dgm:prSet presAssocID="{8989B56F-92EF-4CC1-ABE3-D4C662582ADB}" presName="tx1" presStyleLbl="revTx" presStyleIdx="1" presStyleCnt="4"/>
      <dgm:spPr/>
    </dgm:pt>
    <dgm:pt modelId="{4026E953-46D2-4869-995E-43B97D88AC24}" type="pres">
      <dgm:prSet presAssocID="{8989B56F-92EF-4CC1-ABE3-D4C662582ADB}" presName="vert1" presStyleCnt="0"/>
      <dgm:spPr/>
    </dgm:pt>
    <dgm:pt modelId="{7CCB06E4-6EA8-43A0-BB43-560EFD3C093D}" type="pres">
      <dgm:prSet presAssocID="{214B0EEA-9B27-4DAE-A455-9759C1563B98}" presName="thickLine" presStyleLbl="alignNode1" presStyleIdx="2" presStyleCnt="4"/>
      <dgm:spPr/>
    </dgm:pt>
    <dgm:pt modelId="{BDBD5DE7-206A-4A2B-B882-96D443868EB9}" type="pres">
      <dgm:prSet presAssocID="{214B0EEA-9B27-4DAE-A455-9759C1563B98}" presName="horz1" presStyleCnt="0"/>
      <dgm:spPr/>
    </dgm:pt>
    <dgm:pt modelId="{7CBE7045-FA38-405C-9325-D5CFCC73F973}" type="pres">
      <dgm:prSet presAssocID="{214B0EEA-9B27-4DAE-A455-9759C1563B98}" presName="tx1" presStyleLbl="revTx" presStyleIdx="2" presStyleCnt="4"/>
      <dgm:spPr/>
    </dgm:pt>
    <dgm:pt modelId="{997B7AD3-D55A-4A75-AA18-89A8475ECDC3}" type="pres">
      <dgm:prSet presAssocID="{214B0EEA-9B27-4DAE-A455-9759C1563B98}" presName="vert1" presStyleCnt="0"/>
      <dgm:spPr/>
    </dgm:pt>
    <dgm:pt modelId="{EF517CD1-9333-44E4-B4E8-5591B1A9A9A7}" type="pres">
      <dgm:prSet presAssocID="{1533D028-9B7F-4879-BCE2-7816CFE6CEAC}" presName="thickLine" presStyleLbl="alignNode1" presStyleIdx="3" presStyleCnt="4"/>
      <dgm:spPr/>
    </dgm:pt>
    <dgm:pt modelId="{713F200B-C0FA-4D87-BF8D-54DE7ED65DBF}" type="pres">
      <dgm:prSet presAssocID="{1533D028-9B7F-4879-BCE2-7816CFE6CEAC}" presName="horz1" presStyleCnt="0"/>
      <dgm:spPr/>
    </dgm:pt>
    <dgm:pt modelId="{8B814347-F5AD-4E52-A48D-A84BDFE7E1E4}" type="pres">
      <dgm:prSet presAssocID="{1533D028-9B7F-4879-BCE2-7816CFE6CEAC}" presName="tx1" presStyleLbl="revTx" presStyleIdx="3" presStyleCnt="4"/>
      <dgm:spPr/>
    </dgm:pt>
    <dgm:pt modelId="{22E194CE-A8AF-450D-9218-203AE2A351E6}" type="pres">
      <dgm:prSet presAssocID="{1533D028-9B7F-4879-BCE2-7816CFE6CEAC}" presName="vert1" presStyleCnt="0"/>
      <dgm:spPr/>
    </dgm:pt>
  </dgm:ptLst>
  <dgm:cxnLst>
    <dgm:cxn modelId="{57F2D07F-560E-4178-BCD0-2CEF1CA5B82B}" srcId="{49E3F862-C2C1-48C7-9274-CDAD0512712B}" destId="{8987F3A6-D018-4ED5-BC83-D82210648D8B}" srcOrd="0" destOrd="0" parTransId="{22797544-E7CD-46C6-81D1-5B65001B2FDF}" sibTransId="{96C9B76F-447B-4BC4-A29B-7CD3E20A55E3}"/>
    <dgm:cxn modelId="{E8574B58-A03F-4071-A1B8-8A6E8E242D7C}" srcId="{49E3F862-C2C1-48C7-9274-CDAD0512712B}" destId="{8989B56F-92EF-4CC1-ABE3-D4C662582ADB}" srcOrd="1" destOrd="0" parTransId="{0EDB6A96-BCF2-452A-ABE2-BAA963923C40}" sibTransId="{7CD9F274-B379-4EBB-89A1-EE079E88F6F6}"/>
    <dgm:cxn modelId="{89773A99-9F5A-4A05-9186-63AE94CDCB0A}" srcId="{49E3F862-C2C1-48C7-9274-CDAD0512712B}" destId="{214B0EEA-9B27-4DAE-A455-9759C1563B98}" srcOrd="2" destOrd="0" parTransId="{09B4ADF1-18A0-4534-A4C5-2F69393B7D52}" sibTransId="{D160A731-14BE-4023-9599-BB192D2429DE}"/>
    <dgm:cxn modelId="{CA57CCBB-FE4B-496C-AC1E-D27996C6EC2A}" srcId="{49E3F862-C2C1-48C7-9274-CDAD0512712B}" destId="{1533D028-9B7F-4879-BCE2-7816CFE6CEAC}" srcOrd="3" destOrd="0" parTransId="{164FBDD8-DBBF-4B3C-84D9-8055C16B2544}" sibTransId="{11ADEF36-5258-42C0-9EDD-11D0871ADD90}"/>
    <dgm:cxn modelId="{CE53CF91-6821-4359-95A3-A2697A29D669}" type="presOf" srcId="{49E3F862-C2C1-48C7-9274-CDAD0512712B}" destId="{1DC1CDBC-C20F-4056-9904-50E137C7CE71}" srcOrd="0" destOrd="0" presId="urn:microsoft.com/office/officeart/2008/layout/LinedList"/>
    <dgm:cxn modelId="{EC737C3F-4CFC-4548-A06A-1B130227F2BC}" type="presParOf" srcId="{1DC1CDBC-C20F-4056-9904-50E137C7CE71}" destId="{DA1B5996-EF11-499E-9A91-056C9D9BB1A5}" srcOrd="0" destOrd="0" presId="urn:microsoft.com/office/officeart/2008/layout/LinedList"/>
    <dgm:cxn modelId="{0561F876-E5CF-4400-B705-7AAF40363695}" type="presParOf" srcId="{1DC1CDBC-C20F-4056-9904-50E137C7CE71}" destId="{70DA485A-8D1A-4561-BF09-3AEA4FA48940}" srcOrd="1" destOrd="0" presId="urn:microsoft.com/office/officeart/2008/layout/LinedList"/>
    <dgm:cxn modelId="{04A413A1-E7AB-43A6-8625-36A1F196DE79}" type="presParOf" srcId="{70DA485A-8D1A-4561-BF09-3AEA4FA48940}" destId="{CCF878BD-1EFC-4EBE-A3C7-BD9619519A09}" srcOrd="0" destOrd="1" presId="urn:microsoft.com/office/officeart/2008/layout/LinedList"/>
    <dgm:cxn modelId="{41F46EE4-B0FA-4777-B205-0BD4B3CFB6D2}" type="presOf" srcId="{8987F3A6-D018-4ED5-BC83-D82210648D8B}" destId="{CCF878BD-1EFC-4EBE-A3C7-BD9619519A09}" srcOrd="0" destOrd="0" presId="urn:microsoft.com/office/officeart/2008/layout/LinedList"/>
    <dgm:cxn modelId="{6FD7AF17-368A-4280-B18F-9562CCE9AC87}" type="presParOf" srcId="{70DA485A-8D1A-4561-BF09-3AEA4FA48940}" destId="{AA9748DF-21AE-49E8-9BBD-DCEDCCB7A393}" srcOrd="1" destOrd="1" presId="urn:microsoft.com/office/officeart/2008/layout/LinedList"/>
    <dgm:cxn modelId="{5E5B2C5C-F2D6-491A-A288-115649E2F891}" type="presParOf" srcId="{1DC1CDBC-C20F-4056-9904-50E137C7CE71}" destId="{4F48C580-94F1-4EB0-BF01-7DCA87968AF1}" srcOrd="2" destOrd="0" presId="urn:microsoft.com/office/officeart/2008/layout/LinedList"/>
    <dgm:cxn modelId="{4896D88D-9BE6-4204-A45B-1F79C88C7361}" type="presParOf" srcId="{1DC1CDBC-C20F-4056-9904-50E137C7CE71}" destId="{8E06AB2A-ED2A-4EC7-8D98-9BE8ABAD88FD}" srcOrd="3" destOrd="0" presId="urn:microsoft.com/office/officeart/2008/layout/LinedList"/>
    <dgm:cxn modelId="{5D1BE329-13A2-48AA-A2F8-7CE99A57A548}" type="presParOf" srcId="{8E06AB2A-ED2A-4EC7-8D98-9BE8ABAD88FD}" destId="{E878C896-BE12-4625-9A24-09C5CED27E05}" srcOrd="0" destOrd="3" presId="urn:microsoft.com/office/officeart/2008/layout/LinedList"/>
    <dgm:cxn modelId="{9187BE6C-4D0A-414B-8906-1E0BB6E11248}" type="presOf" srcId="{8989B56F-92EF-4CC1-ABE3-D4C662582ADB}" destId="{E878C896-BE12-4625-9A24-09C5CED27E05}" srcOrd="0" destOrd="0" presId="urn:microsoft.com/office/officeart/2008/layout/LinedList"/>
    <dgm:cxn modelId="{6BEB5438-4300-425A-839D-ED1F00CC7C16}" type="presParOf" srcId="{8E06AB2A-ED2A-4EC7-8D98-9BE8ABAD88FD}" destId="{4026E953-46D2-4869-995E-43B97D88AC24}" srcOrd="1" destOrd="3" presId="urn:microsoft.com/office/officeart/2008/layout/LinedList"/>
    <dgm:cxn modelId="{A0078F4C-E52D-4421-9ECB-2E53D8E73767}" type="presParOf" srcId="{1DC1CDBC-C20F-4056-9904-50E137C7CE71}" destId="{7CCB06E4-6EA8-43A0-BB43-560EFD3C093D}" srcOrd="4" destOrd="0" presId="urn:microsoft.com/office/officeart/2008/layout/LinedList"/>
    <dgm:cxn modelId="{C1D93ACF-3163-4FD8-8AF8-4C071533EA19}" type="presParOf" srcId="{1DC1CDBC-C20F-4056-9904-50E137C7CE71}" destId="{BDBD5DE7-206A-4A2B-B882-96D443868EB9}" srcOrd="5" destOrd="0" presId="urn:microsoft.com/office/officeart/2008/layout/LinedList"/>
    <dgm:cxn modelId="{CCDBFC7C-BE12-479B-AEB2-F00839BDC061}" type="presParOf" srcId="{BDBD5DE7-206A-4A2B-B882-96D443868EB9}" destId="{7CBE7045-FA38-405C-9325-D5CFCC73F973}" srcOrd="0" destOrd="5" presId="urn:microsoft.com/office/officeart/2008/layout/LinedList"/>
    <dgm:cxn modelId="{8C584F21-D9D6-439C-9767-D21A9E950777}" type="presOf" srcId="{214B0EEA-9B27-4DAE-A455-9759C1563B98}" destId="{7CBE7045-FA38-405C-9325-D5CFCC73F973}" srcOrd="0" destOrd="0" presId="urn:microsoft.com/office/officeart/2008/layout/LinedList"/>
    <dgm:cxn modelId="{C5B1CE0B-2865-4ADA-B10E-819C98A40681}" type="presParOf" srcId="{BDBD5DE7-206A-4A2B-B882-96D443868EB9}" destId="{997B7AD3-D55A-4A75-AA18-89A8475ECDC3}" srcOrd="1" destOrd="5" presId="urn:microsoft.com/office/officeart/2008/layout/LinedList"/>
    <dgm:cxn modelId="{B921075A-7B14-4F3D-80D8-FAA941FC4CA0}" type="presParOf" srcId="{1DC1CDBC-C20F-4056-9904-50E137C7CE71}" destId="{EF517CD1-9333-44E4-B4E8-5591B1A9A9A7}" srcOrd="6" destOrd="0" presId="urn:microsoft.com/office/officeart/2008/layout/LinedList"/>
    <dgm:cxn modelId="{D6567A36-A1D0-437E-90A5-6C605A9076EA}" type="presParOf" srcId="{1DC1CDBC-C20F-4056-9904-50E137C7CE71}" destId="{713F200B-C0FA-4D87-BF8D-54DE7ED65DBF}" srcOrd="7" destOrd="0" presId="urn:microsoft.com/office/officeart/2008/layout/LinedList"/>
    <dgm:cxn modelId="{28DDDF5D-DF02-4ECA-9738-8E32E21AEAD5}" type="presParOf" srcId="{713F200B-C0FA-4D87-BF8D-54DE7ED65DBF}" destId="{8B814347-F5AD-4E52-A48D-A84BDFE7E1E4}" srcOrd="0" destOrd="7" presId="urn:microsoft.com/office/officeart/2008/layout/LinedList"/>
    <dgm:cxn modelId="{3A00AA00-97DF-448D-A833-7F9D17303101}" type="presOf" srcId="{1533D028-9B7F-4879-BCE2-7816CFE6CEAC}" destId="{8B814347-F5AD-4E52-A48D-A84BDFE7E1E4}" srcOrd="0" destOrd="0" presId="urn:microsoft.com/office/officeart/2008/layout/LinedList"/>
    <dgm:cxn modelId="{276CE449-F95D-4740-A7A0-C6CD69EA91C9}" type="presParOf" srcId="{713F200B-C0FA-4D87-BF8D-54DE7ED65DBF}" destId="{22E194CE-A8AF-450D-9218-203AE2A351E6}" srcOrd="1" destOrd="7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691265" cy="3739896"/>
        <a:chOff x="0" y="0"/>
        <a:chExt cx="10691265" cy="3739896"/>
      </a:xfrm>
    </dsp:grpSpPr>
    <dsp:sp modelId="{DA1B5996-EF11-499E-9A91-056C9D9BB1A5}">
      <dsp:nvSpPr>
        <dsp:cNvPr id="3" name="直接连接符 2"/>
        <dsp:cNvSpPr/>
      </dsp:nvSpPr>
      <dsp:spPr bwMode="white">
        <a:xfrm>
          <a:off x="0" y="0"/>
          <a:ext cx="10691265" cy="0"/>
        </a:xfrm>
        <a:prstGeom prst="line">
          <a:avLst/>
        </a:prstGeom>
      </dsp:spPr>
      <dsp:style>
        <a:lnRef idx="2">
          <a:schemeClr val="accent2"/>
        </a:lnRef>
        <a:fillRef idx="1">
          <a:schemeClr val="accent2"/>
        </a:fillRef>
        <a:effectRef idx="1">
          <a:scrgbClr r="0" g="0" b="0"/>
        </a:effectRef>
        <a:fontRef idx="minor">
          <a:schemeClr val="lt1"/>
        </a:fontRef>
      </dsp:style>
      <dsp:txXfrm>
        <a:off x="0" y="0"/>
        <a:ext cx="10691265" cy="0"/>
      </dsp:txXfrm>
    </dsp:sp>
    <dsp:sp modelId="{CCF878BD-1EFC-4EBE-A3C7-BD9619519A09}">
      <dsp:nvSpPr>
        <dsp:cNvPr id="4" name="矩形 3"/>
        <dsp:cNvSpPr/>
      </dsp:nvSpPr>
      <dsp:spPr bwMode="white">
        <a:xfrm>
          <a:off x="0" y="0"/>
          <a:ext cx="10691265" cy="93497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2400" tIns="152400" rIns="152400" bIns="152400" anchor="t"/>
        <a:lstStyle>
          <a:lvl1pPr algn="l">
            <a:defRPr sz="4000"/>
          </a:lvl1pPr>
          <a:lvl2pPr marL="285750" indent="-285750" algn="l">
            <a:defRPr sz="3100"/>
          </a:lvl2pPr>
          <a:lvl3pPr marL="571500" indent="-285750" algn="l">
            <a:defRPr sz="3100"/>
          </a:lvl3pPr>
          <a:lvl4pPr marL="857250" indent="-285750" algn="l">
            <a:defRPr sz="3100"/>
          </a:lvl4pPr>
          <a:lvl5pPr marL="1143000" indent="-285750" algn="l">
            <a:defRPr sz="3100"/>
          </a:lvl5pPr>
          <a:lvl6pPr marL="1428750" indent="-285750" algn="l">
            <a:defRPr sz="3100"/>
          </a:lvl6pPr>
          <a:lvl7pPr marL="1714500" indent="-285750" algn="l">
            <a:defRPr sz="3100"/>
          </a:lvl7pPr>
          <a:lvl8pPr marL="2000250" indent="-285750" algn="l">
            <a:defRPr sz="3100"/>
          </a:lvl8pPr>
          <a:lvl9pPr marL="2286000" indent="-285750" algn="l">
            <a:defRPr sz="3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Farmland</a:t>
          </a:r>
          <a:endParaRPr lang="en-US" altLang="zh-CN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0"/>
        <a:ext cx="10691265" cy="934974"/>
      </dsp:txXfrm>
    </dsp:sp>
    <dsp:sp modelId="{4F48C580-94F1-4EB0-BF01-7DCA87968AF1}">
      <dsp:nvSpPr>
        <dsp:cNvPr id="5" name="直接连接符 4"/>
        <dsp:cNvSpPr/>
      </dsp:nvSpPr>
      <dsp:spPr bwMode="white">
        <a:xfrm>
          <a:off x="0" y="934974"/>
          <a:ext cx="10691265" cy="0"/>
        </a:xfrm>
        <a:prstGeom prst="line">
          <a:avLst/>
        </a:prstGeom>
      </dsp:spPr>
      <dsp:style>
        <a:lnRef idx="2">
          <a:schemeClr val="accent2"/>
        </a:lnRef>
        <a:fillRef idx="1">
          <a:schemeClr val="accent2"/>
        </a:fillRef>
        <a:effectRef idx="1">
          <a:scrgbClr r="0" g="0" b="0"/>
        </a:effectRef>
        <a:fontRef idx="minor">
          <a:schemeClr val="lt1"/>
        </a:fontRef>
      </dsp:style>
      <dsp:txXfrm>
        <a:off x="0" y="934974"/>
        <a:ext cx="10691265" cy="0"/>
      </dsp:txXfrm>
    </dsp:sp>
    <dsp:sp modelId="{E878C896-BE12-4625-9A24-09C5CED27E05}">
      <dsp:nvSpPr>
        <dsp:cNvPr id="6" name="矩形 5"/>
        <dsp:cNvSpPr/>
      </dsp:nvSpPr>
      <dsp:spPr bwMode="white">
        <a:xfrm>
          <a:off x="0" y="934974"/>
          <a:ext cx="10691265" cy="93497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2400" tIns="152400" rIns="152400" bIns="152400" anchor="t"/>
        <a:lstStyle>
          <a:lvl1pPr algn="l">
            <a:defRPr sz="4000"/>
          </a:lvl1pPr>
          <a:lvl2pPr marL="285750" indent="-285750" algn="l">
            <a:defRPr sz="3100"/>
          </a:lvl2pPr>
          <a:lvl3pPr marL="571500" indent="-285750" algn="l">
            <a:defRPr sz="3100"/>
          </a:lvl3pPr>
          <a:lvl4pPr marL="857250" indent="-285750" algn="l">
            <a:defRPr sz="3100"/>
          </a:lvl4pPr>
          <a:lvl5pPr marL="1143000" indent="-285750" algn="l">
            <a:defRPr sz="3100"/>
          </a:lvl5pPr>
          <a:lvl6pPr marL="1428750" indent="-285750" algn="l">
            <a:defRPr sz="3100"/>
          </a:lvl6pPr>
          <a:lvl7pPr marL="1714500" indent="-285750" algn="l">
            <a:defRPr sz="3100"/>
          </a:lvl7pPr>
          <a:lvl8pPr marL="2000250" indent="-285750" algn="l">
            <a:defRPr sz="3100"/>
          </a:lvl8pPr>
          <a:lvl9pPr marL="2286000" indent="-285750" algn="l">
            <a:defRPr sz="3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Crop &amp; Fish</a:t>
          </a:r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934974"/>
        <a:ext cx="10691265" cy="934974"/>
      </dsp:txXfrm>
    </dsp:sp>
    <dsp:sp modelId="{7CCB06E4-6EA8-43A0-BB43-560EFD3C093D}">
      <dsp:nvSpPr>
        <dsp:cNvPr id="7" name="直接连接符 6"/>
        <dsp:cNvSpPr/>
      </dsp:nvSpPr>
      <dsp:spPr bwMode="white">
        <a:xfrm>
          <a:off x="0" y="1869948"/>
          <a:ext cx="10691265" cy="0"/>
        </a:xfrm>
        <a:prstGeom prst="line">
          <a:avLst/>
        </a:prstGeom>
      </dsp:spPr>
      <dsp:style>
        <a:lnRef idx="2">
          <a:schemeClr val="accent2"/>
        </a:lnRef>
        <a:fillRef idx="1">
          <a:schemeClr val="accent2"/>
        </a:fillRef>
        <a:effectRef idx="1">
          <a:scrgbClr r="0" g="0" b="0"/>
        </a:effectRef>
        <a:fontRef idx="minor">
          <a:schemeClr val="lt1"/>
        </a:fontRef>
      </dsp:style>
      <dsp:txXfrm>
        <a:off x="0" y="1869948"/>
        <a:ext cx="10691265" cy="0"/>
      </dsp:txXfrm>
    </dsp:sp>
    <dsp:sp modelId="{7CBE7045-FA38-405C-9325-D5CFCC73F973}">
      <dsp:nvSpPr>
        <dsp:cNvPr id="8" name="矩形 7"/>
        <dsp:cNvSpPr/>
      </dsp:nvSpPr>
      <dsp:spPr bwMode="white">
        <a:xfrm>
          <a:off x="0" y="1869948"/>
          <a:ext cx="10691265" cy="93497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2400" tIns="152400" rIns="152400" bIns="152400" anchor="t"/>
        <a:lstStyle>
          <a:lvl1pPr algn="l">
            <a:defRPr sz="4000"/>
          </a:lvl1pPr>
          <a:lvl2pPr marL="285750" indent="-285750" algn="l">
            <a:defRPr sz="3100"/>
          </a:lvl2pPr>
          <a:lvl3pPr marL="571500" indent="-285750" algn="l">
            <a:defRPr sz="3100"/>
          </a:lvl3pPr>
          <a:lvl4pPr marL="857250" indent="-285750" algn="l">
            <a:defRPr sz="3100"/>
          </a:lvl4pPr>
          <a:lvl5pPr marL="1143000" indent="-285750" algn="l">
            <a:defRPr sz="3100"/>
          </a:lvl5pPr>
          <a:lvl6pPr marL="1428750" indent="-285750" algn="l">
            <a:defRPr sz="3100"/>
          </a:lvl6pPr>
          <a:lvl7pPr marL="1714500" indent="-285750" algn="l">
            <a:defRPr sz="3100"/>
          </a:lvl7pPr>
          <a:lvl8pPr marL="2000250" indent="-285750" algn="l">
            <a:defRPr sz="3100"/>
          </a:lvl8pPr>
          <a:lvl9pPr marL="2286000" indent="-285750" algn="l">
            <a:defRPr sz="31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Power</a:t>
          </a:r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869948"/>
        <a:ext cx="10691265" cy="934974"/>
      </dsp:txXfrm>
    </dsp:sp>
    <dsp:sp modelId="{EF517CD1-9333-44E4-B4E8-5591B1A9A9A7}">
      <dsp:nvSpPr>
        <dsp:cNvPr id="9" name="直接连接符 8"/>
        <dsp:cNvSpPr/>
      </dsp:nvSpPr>
      <dsp:spPr bwMode="white">
        <a:xfrm>
          <a:off x="0" y="2804922"/>
          <a:ext cx="10691265" cy="0"/>
        </a:xfrm>
        <a:prstGeom prst="line">
          <a:avLst/>
        </a:prstGeom>
      </dsp:spPr>
      <dsp:style>
        <a:lnRef idx="2">
          <a:schemeClr val="accent2"/>
        </a:lnRef>
        <a:fillRef idx="1">
          <a:schemeClr val="accent2"/>
        </a:fillRef>
        <a:effectRef idx="1">
          <a:scrgbClr r="0" g="0" b="0"/>
        </a:effectRef>
        <a:fontRef idx="minor">
          <a:schemeClr val="lt1"/>
        </a:fontRef>
      </dsp:style>
      <dsp:txXfrm>
        <a:off x="0" y="2804922"/>
        <a:ext cx="10691265" cy="0"/>
      </dsp:txXfrm>
    </dsp:sp>
    <dsp:sp modelId="{8B814347-F5AD-4E52-A48D-A84BDFE7E1E4}">
      <dsp:nvSpPr>
        <dsp:cNvPr id="10" name="矩形 9"/>
        <dsp:cNvSpPr/>
      </dsp:nvSpPr>
      <dsp:spPr bwMode="white">
        <a:xfrm>
          <a:off x="0" y="2804922"/>
          <a:ext cx="10691265" cy="93497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52400" tIns="152400" rIns="152400" bIns="152400" anchor="t"/>
        <a:lstStyle>
          <a:lvl1pPr algn="l">
            <a:defRPr sz="4000"/>
          </a:lvl1pPr>
          <a:lvl2pPr marL="285750" indent="-285750" algn="l">
            <a:defRPr sz="3100"/>
          </a:lvl2pPr>
          <a:lvl3pPr marL="571500" indent="-285750" algn="l">
            <a:defRPr sz="3100"/>
          </a:lvl3pPr>
          <a:lvl4pPr marL="857250" indent="-285750" algn="l">
            <a:defRPr sz="3100"/>
          </a:lvl4pPr>
          <a:lvl5pPr marL="1143000" indent="-285750" algn="l">
            <a:defRPr sz="3100"/>
          </a:lvl5pPr>
          <a:lvl6pPr marL="1428750" indent="-285750" algn="l">
            <a:defRPr sz="3100"/>
          </a:lvl6pPr>
          <a:lvl7pPr marL="1714500" indent="-285750" algn="l">
            <a:defRPr sz="3100"/>
          </a:lvl7pPr>
          <a:lvl8pPr marL="2000250" indent="-285750" algn="l">
            <a:defRPr sz="3100"/>
          </a:lvl8pPr>
          <a:lvl9pPr marL="2286000" indent="-285750" algn="l">
            <a:defRPr sz="3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</a:t>
          </a:r>
          <a:r>
            <a: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ater</a:t>
          </a:r>
          <a:endParaRPr lang="en-US" altLang="zh-CN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804922"/>
        <a:ext cx="10691265" cy="934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www.agriculture.gov.au/biosecurity-trade/policy/australia/naqs/moving-goods-torres-strait" TargetMode="External"/><Relationship Id="rId6" Type="http://schemas.openxmlformats.org/officeDocument/2006/relationships/hyperlink" Target="https://www.agriculture.gov.au/biosecurity-trade/policy/australia/naqs/torres-strait" TargetMode="External"/><Relationship Id="rId5" Type="http://schemas.openxmlformats.org/officeDocument/2006/relationships/hyperlink" Target="https://www.choice.com.au/about-us/media/media-releases/2024/october/groceries-cost-more-than-twice-as-much-in-some-remote-first-nations-communities" TargetMode="External"/><Relationship Id="rId4" Type="http://schemas.openxmlformats.org/officeDocument/2006/relationships/hyperlink" Target="https://www.bom.gov.au/climate/averages/tables/cw_027058.shtml" TargetMode="External"/><Relationship Id="rId3" Type="http://schemas.openxmlformats.org/officeDocument/2006/relationships/hyperlink" Target="https://aiatsis.gov.au/publication/116805" TargetMode="External"/><Relationship Id="rId2" Type="http://schemas.openxmlformats.org/officeDocument/2006/relationships/hyperlink" Target="https://www.aer.gov.au/industry/networks/ring-fencing/ergon-energy-ring-fencing-waiver-isolated-networks-2025" TargetMode="External"/><Relationship Id="rId1" Type="http://schemas.openxmlformats.org/officeDocument/2006/relationships/hyperlink" Target="https://www.abc.net.au/news/saibai-islanders-risking-lives-illegal-png-fishers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ewbchallenge.org/challenge/saibai-island-tsirc/introduction-to-saibai-island/" TargetMode="External"/><Relationship Id="rId6" Type="http://schemas.openxmlformats.org/officeDocument/2006/relationships/hyperlink" Target="https://ewbchallenge.org/challenge/saibai-island-tsirc/" TargetMode="External"/><Relationship Id="rId5" Type="http://schemas.openxmlformats.org/officeDocument/2006/relationships/hyperlink" Target="https://ewbchallenge.org/challenge/saibai-island-tsirc/design-area-5-climate-change-adaptation/" TargetMode="External"/><Relationship Id="rId4" Type="http://schemas.openxmlformats.org/officeDocument/2006/relationships/hyperlink" Target="https://ewb.org.au/blog/2024/06/17/navigating-the-tides-saibai-islands-battle-against-climate-change/" TargetMode="External"/><Relationship Id="rId3" Type="http://schemas.openxmlformats.org/officeDocument/2006/relationships/hyperlink" Target="https://www.ecowatch.com/australia-climate-change-un-human-rights.html" TargetMode="External"/><Relationship Id="rId2" Type="http://schemas.openxmlformats.org/officeDocument/2006/relationships/hyperlink" Target="https://eatlas.org.au/sites/default/files/2024-12/Saibai%20Land%20and%20Sea%20Profile%2017-02-16.pdf" TargetMode="External"/><Relationship Id="rId1" Type="http://schemas.openxmlformats.org/officeDocument/2006/relationships/hyperlink" Target="https://www.agriculture.gov.au/biosecurity-trade/policy/australia/naqs/moving-goods-torres-strait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admin.niaa.gov.au/sites/default/files/documents/publications/final-govt-response-HORSCIA-report.pdf" TargetMode="External"/><Relationship Id="rId6" Type="http://schemas.openxmlformats.org/officeDocument/2006/relationships/hyperlink" Target="https://www.msq.qld.gov.au/tides/king-tides" TargetMode="External"/><Relationship Id="rId5" Type="http://schemas.openxmlformats.org/officeDocument/2006/relationships/hyperlink" Target="https://icograms.com/templates/888/aquaponics-system-diagram" TargetMode="External"/><Relationship Id="rId4" Type="http://schemas.openxmlformats.org/officeDocument/2006/relationships/hyperlink" Target="https://www.theguardian.com/australia-news/2015/dec/08/were-sinking-here-climate-change-laps-at-front-door-of-torres-strait-islands" TargetMode="External"/><Relationship Id="rId3" Type="http://schemas.openxmlformats.org/officeDocument/2006/relationships/hyperlink" Target="https://www.aph.gov.au/Parliamentary_Business/Committees/House/Former_Committees/Indigenous_Affairs/Foodpricing/Report" TargetMode="External"/><Relationship Id="rId2" Type="http://schemas.openxmlformats.org/officeDocument/2006/relationships/hyperlink" Target="https://www.ergon.com.au/network/our-network/isolated-and-remote-power-stations" TargetMode="External"/><Relationship Id="rId1" Type="http://schemas.openxmlformats.org/officeDocument/2006/relationships/hyperlink" Target="https://ewbchallenge.org/challenge/saibai-island-tsirc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www.tsirc.qld.gov.au" TargetMode="External"/><Relationship Id="rId6" Type="http://schemas.openxmlformats.org/officeDocument/2006/relationships/hyperlink" Target="https://tsirc.qld.gov.au/wp-content/uploads/2024/12/Saibai-Island-Master-Plan.pdf" TargetMode="External"/><Relationship Id="rId5" Type="http://schemas.openxmlformats.org/officeDocument/2006/relationships/hyperlink" Target="https://tcica.com.au/wp-content/uploads/2023/02/tci1241_freight-equalisation-study-final.pdf" TargetMode="External"/><Relationship Id="rId4" Type="http://schemas.openxmlformats.org/officeDocument/2006/relationships/hyperlink" Target="https://www.timeanddate.com/weather/%402101466/climate" TargetMode="External"/><Relationship Id="rId3" Type="http://schemas.openxmlformats.org/officeDocument/2006/relationships/hyperlink" Target="https://www.qld.gov.au/firstnations/cultural-awareness-heritage-arts/community-histories/community-histories-s-t/community-histories-saibai" TargetMode="External"/><Relationship Id="rId2" Type="http://schemas.openxmlformats.org/officeDocument/2006/relationships/hyperlink" Target="https://www.qld.gov.au" TargetMode="External"/><Relationship Id="rId1" Type="http://schemas.openxmlformats.org/officeDocument/2006/relationships/hyperlink" Target="https://www.abc.net.au/news/2021-04-19/torres-strait-islanders-climate-change-impacts-uninhabitable/100069596" TargetMode="Externa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abc.net.au/news/2024-12-15/rising-ocean-threat-to-island-culture-torres-strait-australia/104613496" TargetMode="External"/><Relationship Id="rId3" Type="http://schemas.openxmlformats.org/officeDocument/2006/relationships/hyperlink" Target="https://torresstraitsoe.org.au/land/sustainable-human-settlements/" TargetMode="External"/><Relationship Id="rId2" Type="http://schemas.openxmlformats.org/officeDocument/2006/relationships/hyperlink" Target="https://www.tsra.gov.au/document/observed-and-future-climates-of-the-torres-strait-region-2011/" TargetMode="External"/><Relationship Id="rId1" Type="http://schemas.openxmlformats.org/officeDocument/2006/relationships/hyperlink" Target="https://www.tsirc.qld.gov.a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Phased study report on the climate-adaptive food system of Saibai Island</a:t>
            </a:r>
            <a:endParaRPr lang="en-US" altLang="zh-TW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altLang="zh-TW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 descr="蔬菜與水果排成一列"/>
          <p:cNvPicPr>
            <a:picLocks noChangeAspect="1"/>
          </p:cNvPicPr>
          <p:nvPr/>
        </p:nvPicPr>
        <p:blipFill>
          <a:blip r:embed="rId1"/>
          <a:srcRect l="15782" r="38894" b="-4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53" name="Straight Connector 5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248021" y="2413762"/>
            <a:ext cx="6236208" cy="394106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altLang="zh-TW" b="1"/>
              <a:t>                           Group Name: KFC</a:t>
            </a:r>
            <a:r>
              <a:rPr lang="en-US" altLang="zh-TW"/>
              <a:t>                 </a:t>
            </a:r>
            <a:endParaRPr lang="en-US" b="1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TW" err="1"/>
              <a:t>Getao</a:t>
            </a:r>
            <a:r>
              <a:rPr lang="en-US" altLang="zh-TW"/>
              <a:t> Liu (14560066)                     </a:t>
            </a:r>
            <a:endParaRPr lang="en-US" altLang="zh-TW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TW" err="1"/>
              <a:t>Kaiyang</a:t>
            </a:r>
            <a:r>
              <a:rPr lang="en-US" altLang="zh-TW"/>
              <a:t> Sun (14547677)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TW"/>
              <a:t>Nelson Clyde(14573861)                      </a:t>
            </a:r>
            <a:endParaRPr lang="en-US" altLang="zh-TW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TW"/>
              <a:t>Shen Hu (25425075)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TW" err="1"/>
              <a:t>Yaofeng</a:t>
            </a:r>
            <a:r>
              <a:rPr lang="en-US" altLang="zh-TW"/>
              <a:t> Yu (25213935)               </a:t>
            </a:r>
            <a:endParaRPr lang="en-US" altLang="zh-TW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TW"/>
              <a:t>Yuxuan Cheng(14556979)</a:t>
            </a:r>
            <a:endParaRPr lang="en-US"/>
          </a:p>
          <a:p>
            <a:endParaRPr lang="en-US">
              <a:solidFill>
                <a:srgbClr val="000000"/>
              </a:solidFill>
              <a:latin typeface="Calisto MT" panose="02040603050505030304"/>
              <a:ea typeface="Open Sans"/>
              <a:cs typeface="Open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905" y="6487116"/>
            <a:ext cx="2828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/>
              <a:t>Figure 1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4820" y="914400"/>
            <a:ext cx="11342370" cy="130746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altLang="zh-TW" b="1">
                <a:latin typeface="Arial" panose="020B0604020202020204" pitchFamily="34" charset="0"/>
                <a:cs typeface="Arial" panose="020B0604020202020204" pitchFamily="34" charset="0"/>
              </a:rPr>
              <a:t>How Our Design Solves</a:t>
            </a:r>
            <a:r>
              <a:rPr lang="zh-TW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>
                <a:latin typeface="Arial" panose="020B0604020202020204" pitchFamily="34" charset="0"/>
                <a:cs typeface="Arial" panose="020B0604020202020204" pitchFamily="34" charset="0"/>
              </a:rPr>
              <a:t>the Challenges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 descr="图片包含 矩形&#10;&#10;AI 生成的内容可能不正确。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99078" y="1726692"/>
            <a:ext cx="3454260" cy="4006596"/>
          </a:xfrm>
          <a:prstGeom prst="rect">
            <a:avLst/>
          </a:prstGeom>
          <a:noFill/>
        </p:spPr>
      </p:pic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96384" y="2107692"/>
            <a:ext cx="7399020" cy="324459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b="1"/>
              <a:t>Raised farmland + drainage → flood resistance</a:t>
            </a:r>
            <a:endParaRPr lang="zh-CN" altLang="en-US"/>
          </a:p>
          <a:p>
            <a:pPr>
              <a:lnSpc>
                <a:spcPct val="200000"/>
              </a:lnSpc>
            </a:pPr>
            <a:r>
              <a:rPr lang="en-US" sz="2400" b="1"/>
              <a:t>Water storage + recirculation → dry season supply</a:t>
            </a:r>
            <a:endParaRPr lang="en-US" sz="2400" b="1"/>
          </a:p>
          <a:p>
            <a:pPr>
              <a:lnSpc>
                <a:spcPct val="200000"/>
              </a:lnSpc>
            </a:pPr>
            <a:r>
              <a:rPr lang="en-US" sz="2400" b="1"/>
              <a:t>Solar-powered pumps → clean &amp; sustainable energy</a:t>
            </a:r>
            <a:endParaRPr lang="en-US" sz="2400" b="1"/>
          </a:p>
          <a:p>
            <a:pPr>
              <a:lnSpc>
                <a:spcPct val="200000"/>
              </a:lnSpc>
            </a:pPr>
            <a:r>
              <a:rPr lang="en-US" sz="2400" b="1"/>
              <a:t>Local crops &amp; Barramundi → community resilience</a:t>
            </a:r>
            <a:endParaRPr lang="en-US" sz="2400" b="1"/>
          </a:p>
          <a:p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3150869" y="5795009"/>
            <a:ext cx="1304925" cy="379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 sz="1800" baseline="0">
                <a:latin typeface="Calisto MT" panose="02040603050505030304"/>
              </a:rPr>
              <a:t>Figure</a:t>
            </a:r>
            <a:r>
              <a:rPr lang="en-GB">
                <a:latin typeface="Calisto MT" panose="02040603050505030304"/>
              </a:rPr>
              <a:t> 10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9235" y="914400"/>
            <a:ext cx="11710035" cy="130746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altLang="zh-TW" b="1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Stable</a:t>
            </a:r>
            <a:r>
              <a:rPr lang="zh-TW" altLang="en-US" b="1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 </a:t>
            </a:r>
            <a:r>
              <a:rPr lang="en-US" altLang="zh-TW" b="1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Production</a:t>
            </a:r>
            <a:r>
              <a:rPr lang="zh-TW" altLang="en-US" b="1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 </a:t>
            </a:r>
            <a:r>
              <a:rPr lang="en-US" altLang="zh-TW" b="1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and</a:t>
            </a:r>
            <a:r>
              <a:rPr lang="zh-TW" altLang="en-US" b="1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 </a:t>
            </a:r>
            <a:r>
              <a:rPr lang="en-US" altLang="zh-TW" b="1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Affordability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0635" y="1743021"/>
            <a:ext cx="10691265" cy="42188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endParaRPr lang="en-US" altLang="zh-TW" sz="2400" b="1">
              <a:ea typeface="+mn-lt"/>
              <a:cs typeface="+mn-lt"/>
            </a:endParaRPr>
          </a:p>
          <a:p>
            <a:pPr lvl="1" indent="-285750"/>
            <a:r>
              <a:rPr lang="en-US" sz="2400" b="1">
                <a:ea typeface="+mn-lt"/>
                <a:cs typeface="+mn-lt"/>
              </a:rPr>
              <a:t>Aquaponics Closed-Loop System</a:t>
            </a:r>
            <a:endParaRPr lang="zh-TW" altLang="en-US" sz="2400" b="1">
              <a:ea typeface="+mn-lt"/>
              <a:cs typeface="+mn-lt"/>
            </a:endParaRPr>
          </a:p>
          <a:p>
            <a:pPr marL="400050" lvl="1" indent="0">
              <a:buNone/>
            </a:pPr>
            <a:r>
              <a:rPr lang="en-US" sz="2400" b="1">
                <a:ea typeface="+mn-lt"/>
                <a:cs typeface="+mn-lt"/>
              </a:rPr>
              <a:t>  </a:t>
            </a:r>
            <a:endParaRPr lang="zh-TW" altLang="en-US" sz="2400" b="1">
              <a:ea typeface="+mn-lt"/>
              <a:cs typeface="+mn-lt"/>
            </a:endParaRPr>
          </a:p>
          <a:p>
            <a:pPr lvl="1" indent="-285750"/>
            <a:r>
              <a:rPr lang="zh-TW" sz="2400" b="1">
                <a:ea typeface="+mn-lt"/>
                <a:cs typeface="+mn-lt"/>
              </a:rPr>
              <a:t>Split planting and staggered planting</a:t>
            </a:r>
            <a:endParaRPr lang="zh-TW" sz="2400" b="1">
              <a:ea typeface="+mn-lt"/>
              <a:cs typeface="+mn-lt"/>
            </a:endParaRPr>
          </a:p>
          <a:p>
            <a:pPr lvl="1" indent="-285750"/>
            <a:endParaRPr lang="zh-TW" altLang="en-US" sz="2400" b="1">
              <a:ea typeface="+mn-lt"/>
              <a:cs typeface="+mn-lt"/>
            </a:endParaRPr>
          </a:p>
          <a:p>
            <a:pPr lvl="1" indent="-285750"/>
            <a:r>
              <a:rPr lang="en-US" altLang="zh-TW" sz="2400" b="1">
                <a:ea typeface="+mn-lt"/>
                <a:cs typeface="+mn-lt"/>
              </a:rPr>
              <a:t>Create</a:t>
            </a:r>
            <a:r>
              <a:rPr lang="zh-TW" altLang="en-US" sz="2400" b="1">
                <a:ea typeface="+mn-lt"/>
                <a:cs typeface="+mn-lt"/>
              </a:rPr>
              <a:t> </a:t>
            </a:r>
            <a:r>
              <a:rPr lang="en-US" altLang="zh-TW" sz="2400" b="1">
                <a:ea typeface="+mn-lt"/>
                <a:cs typeface="+mn-lt"/>
              </a:rPr>
              <a:t>a</a:t>
            </a:r>
            <a:r>
              <a:rPr lang="zh-TW" altLang="en-US" sz="2400" b="1">
                <a:ea typeface="+mn-lt"/>
                <a:cs typeface="+mn-lt"/>
              </a:rPr>
              <a:t> </a:t>
            </a:r>
            <a:r>
              <a:rPr lang="en-US" altLang="zh-TW" sz="2400" b="1">
                <a:ea typeface="+mn-lt"/>
                <a:cs typeface="+mn-lt"/>
              </a:rPr>
              <a:t>weekly</a:t>
            </a:r>
            <a:r>
              <a:rPr lang="zh-TW" altLang="en-US" sz="2400" b="1">
                <a:ea typeface="+mn-lt"/>
                <a:cs typeface="+mn-lt"/>
              </a:rPr>
              <a:t> </a:t>
            </a:r>
            <a:r>
              <a:rPr lang="en-US" altLang="zh-TW" sz="2400" b="1">
                <a:ea typeface="+mn-lt"/>
                <a:cs typeface="+mn-lt"/>
              </a:rPr>
              <a:t>collection</a:t>
            </a:r>
            <a:r>
              <a:rPr lang="zh-TW" altLang="en-US" sz="2400" b="1">
                <a:ea typeface="+mn-lt"/>
                <a:cs typeface="+mn-lt"/>
              </a:rPr>
              <a:t> </a:t>
            </a:r>
            <a:r>
              <a:rPr lang="en-US" altLang="zh-TW" sz="2400" b="1">
                <a:ea typeface="+mn-lt"/>
                <a:cs typeface="+mn-lt"/>
              </a:rPr>
              <a:t>pace</a:t>
            </a:r>
            <a:endParaRPr lang="en-US" altLang="zh-TW" sz="2400" b="1">
              <a:ea typeface="+mn-lt"/>
              <a:cs typeface="+mn-lt"/>
            </a:endParaRPr>
          </a:p>
          <a:p>
            <a:pPr lvl="1" indent="-285750"/>
            <a:endParaRPr lang="en-US" altLang="zh-TW" sz="2400" b="1">
              <a:ea typeface="+mn-lt"/>
              <a:cs typeface="+mn-lt"/>
            </a:endParaRPr>
          </a:p>
          <a:p>
            <a:pPr lvl="1" indent="-285750"/>
            <a:r>
              <a:rPr lang="en-US" sz="2400" b="1">
                <a:ea typeface="+mn-lt"/>
                <a:cs typeface="+mn-lt"/>
              </a:rPr>
              <a:t>Verification: Set goals and compare harvest records</a:t>
            </a:r>
            <a:endParaRPr lang="en-US" altLang="zh-TW" sz="2400" b="1">
              <a:ea typeface="+mn-lt"/>
              <a:cs typeface="+mn-lt"/>
            </a:endParaRPr>
          </a:p>
          <a:p>
            <a:pPr lvl="1" indent="-285750"/>
            <a:endParaRPr lang="en-US" altLang="zh-TW">
              <a:ea typeface="+mn-lt"/>
              <a:cs typeface="+mn-lt"/>
            </a:endParaRPr>
          </a:p>
          <a:p>
            <a:pPr lvl="1" indent="-285750"/>
            <a:endParaRPr lang="zh-TW" altLang="en-US">
              <a:ea typeface="+mn-lt"/>
              <a:cs typeface="+mn-lt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9671062" y="6209202"/>
            <a:ext cx="2522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GB" altLang="zh-TW" err="1"/>
              <a:t>Yaofeng</a:t>
            </a:r>
            <a:r>
              <a:rPr lang="en-GB" altLang="zh-TW"/>
              <a:t> Yu</a:t>
            </a:r>
            <a:endParaRPr lang="en-GB" altLang="zh-TW"/>
          </a:p>
          <a:p>
            <a:pPr algn="r"/>
            <a:r>
              <a:rPr lang="en-GB" altLang="zh-TW"/>
              <a:t>25213935</a:t>
            </a:r>
            <a:endParaRPr lang="en-GB" altLang="zh-TW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  <a:endParaRPr lang="en-US" b="1">
              <a:latin typeface="Univers Condensed"/>
            </a:endParaRPr>
          </a:p>
          <a:p>
            <a:endParaRPr lang="en-US" altLang="zh-TW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127" y="2221992"/>
            <a:ext cx="10691265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indent="-285750"/>
            <a:r>
              <a:rPr lang="en-US" sz="2400" b="1">
                <a:ea typeface="+mn-lt"/>
                <a:cs typeface="+mn-lt"/>
              </a:rPr>
              <a:t>Water: Using rainwater first; controlled water bodies</a:t>
            </a:r>
            <a:br>
              <a:rPr lang="en-US" sz="2400" b="1">
                <a:ea typeface="+mn-lt"/>
                <a:cs typeface="+mn-lt"/>
              </a:rPr>
            </a:br>
            <a:endParaRPr lang="en-US" sz="2400" b="1">
              <a:ea typeface="+mn-lt"/>
              <a:cs typeface="+mn-lt"/>
            </a:endParaRPr>
          </a:p>
          <a:p>
            <a:pPr lvl="1" indent="-285750"/>
            <a:r>
              <a:rPr lang="en-US" sz="2400" b="1">
                <a:ea typeface="+mn-lt"/>
                <a:cs typeface="+mn-lt"/>
              </a:rPr>
              <a:t>Electric: Time-Scheduled Operation and Low-Head Pumps</a:t>
            </a:r>
            <a:br>
              <a:rPr lang="en-US" sz="2400" b="1">
                <a:ea typeface="+mn-lt"/>
                <a:cs typeface="+mn-lt"/>
              </a:rPr>
            </a:br>
            <a:endParaRPr lang="en-US" sz="2400" b="1">
              <a:ea typeface="+mn-lt"/>
              <a:cs typeface="+mn-lt"/>
            </a:endParaRPr>
          </a:p>
          <a:p>
            <a:pPr lvl="1" indent="-285750"/>
            <a:r>
              <a:rPr lang="en-US" sz="2400" b="1">
                <a:ea typeface="+mn-lt"/>
                <a:cs typeface="+mn-lt"/>
              </a:rPr>
              <a:t>Verification:</a:t>
            </a:r>
            <a:r>
              <a:rPr lang="en-US" sz="2400"/>
              <a:t> </a:t>
            </a:r>
            <a:r>
              <a:rPr lang="en-US" sz="2400" b="1"/>
              <a:t>Counting</a:t>
            </a:r>
            <a:r>
              <a:rPr lang="en-US" sz="2400" b="1">
                <a:ea typeface="+mn-lt"/>
                <a:cs typeface="+mn-lt"/>
              </a:rPr>
              <a:t> Water Balance Statement; </a:t>
            </a:r>
            <a:br>
              <a:rPr lang="en-US" sz="2400" b="1">
                <a:ea typeface="+mn-lt"/>
                <a:cs typeface="+mn-lt"/>
              </a:rPr>
            </a:br>
            <a:r>
              <a:rPr lang="en-US" sz="2400" b="1">
                <a:ea typeface="+mn-lt"/>
                <a:cs typeface="+mn-lt"/>
              </a:rPr>
              <a:t>Collecting Weekly Electricity Usage Records</a:t>
            </a:r>
            <a:endParaRPr lang="en-US" sz="2400" b="1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2000" b="1">
              <a:ea typeface="+mn-lt"/>
              <a:cs typeface="+mn-lt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9671062" y="6209202"/>
            <a:ext cx="2522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GB" altLang="zh-TW" err="1"/>
              <a:t>Yaofeng</a:t>
            </a:r>
            <a:r>
              <a:rPr lang="en-GB" altLang="zh-TW"/>
              <a:t> Yu</a:t>
            </a:r>
            <a:endParaRPr lang="en-GB" altLang="zh-TW"/>
          </a:p>
          <a:p>
            <a:pPr algn="r"/>
            <a:r>
              <a:rPr lang="en-GB" altLang="zh-TW"/>
              <a:t>25213935</a:t>
            </a:r>
            <a:endParaRPr lang="en-GB" altLang="zh-TW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Resilience and </a:t>
            </a:r>
            <a:r>
              <a:rPr lang="en-US" altLang="zh-TW" b="1">
                <a:latin typeface="Arial" panose="020B0604020202020204" pitchFamily="34" charset="0"/>
                <a:cs typeface="Arial" panose="020B0604020202020204" pitchFamily="34" charset="0"/>
              </a:rPr>
              <a:t>Simplified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Operations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05" y="2475230"/>
            <a:ext cx="10691495" cy="36753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indent="-285750"/>
            <a:r>
              <a:rPr lang="en-US" sz="2400" b="1"/>
              <a:t>Continuous</a:t>
            </a:r>
            <a:r>
              <a:rPr lang="en-US" sz="2400" b="1">
                <a:ea typeface="+mn-lt"/>
                <a:cs typeface="+mn-lt"/>
              </a:rPr>
              <a:t> operation under extreme conditions</a:t>
            </a:r>
            <a:endParaRPr lang="en-US"/>
          </a:p>
          <a:p>
            <a:pPr lvl="1" indent="-285750"/>
            <a:endParaRPr lang="en-US" sz="2400" b="1">
              <a:ea typeface="+mn-lt"/>
              <a:cs typeface="+mn-lt"/>
            </a:endParaRPr>
          </a:p>
          <a:p>
            <a:pPr lvl="1" indent="-285750"/>
            <a:r>
              <a:rPr lang="en-US" sz="2400" b="1">
                <a:ea typeface="+mn-lt"/>
                <a:cs typeface="+mn-lt"/>
              </a:rPr>
              <a:t>Post-ultimate weather recovery</a:t>
            </a:r>
            <a:endParaRPr lang="en-US" sz="2400" b="1">
              <a:ea typeface="+mn-lt"/>
              <a:cs typeface="+mn-lt"/>
            </a:endParaRPr>
          </a:p>
          <a:p>
            <a:pPr lvl="1" indent="-285750"/>
            <a:endParaRPr lang="en-US" sz="2400" b="1">
              <a:ea typeface="+mn-lt"/>
              <a:cs typeface="+mn-lt"/>
            </a:endParaRPr>
          </a:p>
          <a:p>
            <a:pPr lvl="1" indent="-285750"/>
            <a:r>
              <a:rPr lang="en-US" sz="2400" b="1">
                <a:ea typeface="+mn-lt"/>
                <a:cs typeface="+mn-lt"/>
              </a:rPr>
              <a:t>Daily operations (at least 7 hours per week)</a:t>
            </a:r>
            <a:endParaRPr lang="en-US" sz="2400" b="1">
              <a:ea typeface="+mn-lt"/>
              <a:cs typeface="+mn-lt"/>
            </a:endParaRPr>
          </a:p>
          <a:p>
            <a:pPr lvl="1" indent="-285750"/>
            <a:endParaRPr lang="en-US" sz="2400" b="1">
              <a:ea typeface="+mn-lt"/>
              <a:cs typeface="+mn-lt"/>
            </a:endParaRPr>
          </a:p>
          <a:p>
            <a:pPr lvl="1" indent="-285750"/>
            <a:r>
              <a:rPr lang="en-US" sz="2400" b="1">
                <a:ea typeface="+mn-lt"/>
                <a:cs typeface="+mn-lt"/>
              </a:rPr>
              <a:t>Scenario Testing and Acceptance Criteria</a:t>
            </a:r>
            <a:endParaRPr lang="en-US" sz="2400" b="1"/>
          </a:p>
          <a:p>
            <a:pPr lvl="1" indent="-285750"/>
            <a:endParaRPr lang="en-US">
              <a:ea typeface="+mn-lt"/>
              <a:cs typeface="+mn-lt"/>
            </a:endParaRPr>
          </a:p>
          <a:p>
            <a:pPr lvl="1" indent="-285750"/>
            <a:endParaRPr lang="en-US">
              <a:ea typeface="+mn-lt"/>
              <a:cs typeface="+mn-lt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9671062" y="6209202"/>
            <a:ext cx="2522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GB" altLang="zh-TW" err="1"/>
              <a:t>Yaofeng</a:t>
            </a:r>
            <a:r>
              <a:rPr lang="en-GB" altLang="zh-TW"/>
              <a:t> Yu</a:t>
            </a:r>
            <a:endParaRPr lang="en-GB" altLang="zh-TW"/>
          </a:p>
          <a:p>
            <a:pPr algn="r"/>
            <a:r>
              <a:rPr lang="en-GB" altLang="zh-TW"/>
              <a:t>25213935</a:t>
            </a:r>
            <a:endParaRPr lang="en-GB" altLang="zh-TW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 anchor="t">
            <a:normAutofit/>
          </a:bodyPr>
          <a:lstStyle/>
          <a:p>
            <a:r>
              <a:rPr lang="zh-TW" altLang="en-US">
                <a:latin typeface="Arial" panose="020B0604020202020204" pitchFamily="34" charset="0"/>
                <a:cs typeface="Arial" panose="020B0604020202020204" pitchFamily="34" charset="0"/>
              </a:rPr>
              <a:t>Prototype</a:t>
            </a:r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内容占位符 5"/>
          <p:cNvGraphicFramePr>
            <a:graphicFrameLocks noGrp="1"/>
          </p:cNvGraphicFramePr>
          <p:nvPr>
            <p:ph idx="1"/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图表&#10;&#10;AI 生成的内容可能不正确。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3678" y="413603"/>
            <a:ext cx="10025982" cy="60340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8610" y="656775"/>
            <a:ext cx="171157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altLang="en-US" sz="2400"/>
              <a:t>100*100 m</a:t>
            </a:r>
            <a:endParaRPr lang="zh-CN" altLang="en-US" sz="2400"/>
          </a:p>
          <a:p>
            <a:endParaRPr lang="zh-CN" altLang="en-US" sz="2400"/>
          </a:p>
          <a:p>
            <a:r>
              <a:rPr lang="zh-CN" sz="2400">
                <a:ea typeface="+mn-lt"/>
                <a:cs typeface="+mn-lt"/>
              </a:rPr>
              <a:t>Divided into four sections by the path</a:t>
            </a:r>
            <a:endParaRPr lang="zh-CN" sz="2400">
              <a:ea typeface="+mn-lt"/>
              <a:cs typeface="+mn-lt"/>
            </a:endParaRPr>
          </a:p>
          <a:p>
            <a:endParaRPr lang="zh-CN" sz="2400"/>
          </a:p>
          <a:p>
            <a:endParaRPr lang="en-US" altLang="zh-CN" sz="2400"/>
          </a:p>
          <a:p>
            <a:endParaRPr lang="zh-CN" sz="2400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20" y="620812"/>
            <a:ext cx="3106264" cy="928116"/>
          </a:xfrm>
        </p:spPr>
        <p:txBody>
          <a:bodyPr anchor="b">
            <a:noAutofit/>
          </a:bodyPr>
          <a:lstStyle/>
          <a:p>
            <a:r>
              <a:rPr lang="zh-CN" altLang="en-US" sz="4000">
                <a:latin typeface="Seaford"/>
              </a:rPr>
              <a:t>farmland</a:t>
            </a:r>
            <a:endParaRPr lang="zh-CN" altLang="en-US" sz="4000">
              <a:latin typeface="Seaford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rcRect l="4026" r="1" b="1"/>
          <a:stretch>
            <a:fillRect/>
          </a:stretch>
        </p:blipFill>
        <p:spPr>
          <a:xfrm>
            <a:off x="3045234" y="1143"/>
            <a:ext cx="8653870" cy="6724504"/>
          </a:xfrm>
          <a:prstGeom prst="rect">
            <a:avLst/>
          </a:prstGeom>
          <a:noFill/>
        </p:spPr>
      </p:pic>
      <p:pic>
        <p:nvPicPr>
          <p:cNvPr id="5" name="图片 4" descr="文本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52" y="3062288"/>
            <a:ext cx="3099708" cy="6109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5205" y="1459773"/>
            <a:ext cx="240913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sz="2400">
                <a:ea typeface="+mn-lt"/>
                <a:cs typeface="+mn-lt"/>
              </a:rPr>
              <a:t>Plant three kinds of plants on each of the four plots of land.</a:t>
            </a:r>
            <a:endParaRPr lang="zh-CN" sz="2400">
              <a:ea typeface="+mn-lt"/>
              <a:cs typeface="+mn-lt"/>
            </a:endParaRPr>
          </a:p>
          <a:p>
            <a:endParaRPr lang="zh-CN" altLang="en-US" sz="2400"/>
          </a:p>
          <a:p>
            <a:endParaRPr lang="zh-CN" altLang="en-US" sz="2400">
              <a:ea typeface="+mn-lt"/>
              <a:cs typeface="+mn-lt"/>
            </a:endParaRPr>
          </a:p>
          <a:p>
            <a:endParaRPr lang="zh-CN" altLang="en-US" sz="2400">
              <a:ea typeface="+mn-lt"/>
              <a:cs typeface="+mn-lt"/>
            </a:endParaRPr>
          </a:p>
          <a:p>
            <a:r>
              <a:rPr lang="zh-CN" sz="2400">
                <a:ea typeface="+mn-lt"/>
                <a:cs typeface="+mn-lt"/>
              </a:rPr>
              <a:t>A small piece of land is separated by water.</a:t>
            </a:r>
            <a:endParaRPr lang="zh-CN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" y="-1699"/>
            <a:ext cx="4093599" cy="648425"/>
          </a:xfrm>
        </p:spPr>
        <p:txBody>
          <a:bodyPr/>
          <a:lstStyle/>
          <a:p>
            <a:pPr algn="ctr"/>
            <a:r>
              <a:rPr lang="zh-CN">
                <a:latin typeface="宋体" panose="02010600030101010101" pitchFamily="2" charset="-122"/>
                <a:ea typeface="宋体" panose="02010600030101010101" pitchFamily="2" charset="-122"/>
              </a:rPr>
              <a:t>Crop&amp;</a:t>
            </a:r>
            <a:r>
              <a:rPr lang="en-US" altLang="zh-CN">
                <a:latin typeface="宋体" panose="02010600030101010101" pitchFamily="2" charset="-122"/>
                <a:ea typeface="+mj-lt"/>
              </a:rPr>
              <a:t>fish</a:t>
            </a:r>
            <a:endParaRPr lang="zh-CN"/>
          </a:p>
        </p:txBody>
      </p:sp>
      <p:pic>
        <p:nvPicPr>
          <p:cNvPr id="5" name="内容占位符 4" descr="图示&#10;&#10;AI 生成的内容可能不正确。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39297" y="784080"/>
            <a:ext cx="8519160" cy="598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9841" y="646669"/>
            <a:ext cx="2909326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altLang="en-US" sz="2400" b="1"/>
              <a:t>Membrance separator</a:t>
            </a:r>
            <a:r>
              <a:rPr lang="zh-CN" altLang="en-US" sz="2400"/>
              <a:t>:</a:t>
            </a:r>
            <a:r>
              <a:rPr lang="zh-CN" sz="2400">
                <a:ea typeface="+mn-lt"/>
                <a:cs typeface="+mn-lt"/>
              </a:rPr>
              <a:t>Stabilize the soil</a:t>
            </a:r>
            <a:r>
              <a:rPr lang="zh-CN" altLang="en-US" sz="2400">
                <a:ea typeface="+mn-lt"/>
                <a:cs typeface="+mn-lt"/>
              </a:rPr>
              <a:t> </a:t>
            </a:r>
            <a:r>
              <a:rPr lang="zh-CN" sz="2400">
                <a:ea typeface="+mn-lt"/>
                <a:cs typeface="+mn-lt"/>
              </a:rPr>
              <a:t> and ensure good air circulation</a:t>
            </a:r>
            <a:endParaRPr lang="zh-CN" altLang="en-US" sz="2400"/>
          </a:p>
          <a:p>
            <a:endParaRPr lang="zh-CN" sz="2400"/>
          </a:p>
          <a:p>
            <a:r>
              <a:rPr lang="zh-CN" altLang="en-US" sz="2400" b="1"/>
              <a:t>Drip irrigation:</a:t>
            </a:r>
            <a:r>
              <a:rPr lang="zh-CN" sz="2400">
                <a:ea typeface="+mn-lt"/>
                <a:cs typeface="+mn-lt"/>
              </a:rPr>
              <a:t>Save water and provide nutrients for the plants</a:t>
            </a:r>
            <a:endParaRPr lang="zh-CN" sz="2400">
              <a:ea typeface="+mn-lt"/>
              <a:cs typeface="+mn-lt"/>
            </a:endParaRPr>
          </a:p>
          <a:p>
            <a:endParaRPr lang="zh-CN" altLang="en-US" sz="2400"/>
          </a:p>
          <a:p>
            <a:r>
              <a:rPr lang="zh-CN" sz="2400" b="1"/>
              <a:t>Lates calcarifer</a:t>
            </a:r>
            <a:r>
              <a:rPr lang="en-US" altLang="zh-CN" sz="2400" b="1"/>
              <a:t>:</a:t>
            </a:r>
            <a:r>
              <a:rPr lang="en-US" sz="2400">
                <a:ea typeface="+mn-lt"/>
                <a:cs typeface="+mn-lt"/>
              </a:rPr>
              <a:t>10 to 15 fish/m3</a:t>
            </a:r>
            <a:endParaRPr lang="en-US" sz="2400"/>
          </a:p>
          <a:p>
            <a:endParaRPr lang="en-US" altLang="zh-CN" sz="2400"/>
          </a:p>
          <a:p>
            <a:r>
              <a:rPr lang="zh-CN" altLang="en-US" sz="2400" b="1"/>
              <a:t>Sea Lettuce:</a:t>
            </a:r>
            <a:r>
              <a:rPr lang="zh-CN" sz="2400">
                <a:ea typeface="+mn-lt"/>
                <a:cs typeface="+mn-lt"/>
              </a:rPr>
              <a:t>Appropriate planting density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3511621" y="91873"/>
            <a:ext cx="8186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>
                <a:ea typeface="+mn-lt"/>
                <a:cs typeface="+mn-lt"/>
              </a:rPr>
              <a:t>Only the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G</a:t>
            </a:r>
            <a:r>
              <a:rPr lang="zh-CN">
                <a:ea typeface="+mn-lt"/>
                <a:cs typeface="+mn-lt"/>
              </a:rPr>
              <a:t>iant </a:t>
            </a:r>
            <a:r>
              <a:rPr lang="en-US" altLang="zh-CN">
                <a:ea typeface="+mn-lt"/>
                <a:cs typeface="+mn-lt"/>
              </a:rPr>
              <a:t>s</a:t>
            </a:r>
            <a:r>
              <a:rPr lang="zh-CN">
                <a:ea typeface="+mn-lt"/>
                <a:cs typeface="+mn-lt"/>
              </a:rPr>
              <a:t>wa</a:t>
            </a:r>
            <a:r>
              <a:rPr lang="en-US" altLang="zh-CN">
                <a:ea typeface="+mn-lt"/>
                <a:cs typeface="+mn-lt"/>
              </a:rPr>
              <a:t>mp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zh-CN">
                <a:ea typeface="+mn-lt"/>
                <a:cs typeface="+mn-lt"/>
              </a:rPr>
              <a:t>t</a:t>
            </a:r>
            <a:r>
              <a:rPr lang="en-US" altLang="zh-CN">
                <a:ea typeface="+mn-lt"/>
                <a:cs typeface="+mn-lt"/>
              </a:rPr>
              <a:t>a</a:t>
            </a:r>
            <a:r>
              <a:rPr lang="zh-CN">
                <a:ea typeface="+mn-lt"/>
                <a:cs typeface="+mn-lt"/>
              </a:rPr>
              <a:t>r</a:t>
            </a:r>
            <a:r>
              <a:rPr lang="en-US" altLang="zh-CN">
                <a:ea typeface="+mn-lt"/>
                <a:cs typeface="+mn-lt"/>
              </a:rPr>
              <a:t>o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zh-CN">
                <a:ea typeface="+mn-lt"/>
                <a:cs typeface="+mn-lt"/>
              </a:rPr>
              <a:t>requires shading.</a:t>
            </a:r>
            <a:endParaRPr 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sz="440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Planting</a:t>
            </a:r>
            <a:endParaRPr lang="zh-CN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 descr="图示&#10;&#10;AI 生成的内容可能不正确。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2689" y="3650675"/>
            <a:ext cx="5978434" cy="2328933"/>
          </a:xfrm>
          <a:prstGeom prst="rect">
            <a:avLst/>
          </a:prstGeom>
        </p:spPr>
      </p:pic>
      <p:pic>
        <p:nvPicPr>
          <p:cNvPr id="6" name="图片 5" descr="图示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727" y="739445"/>
            <a:ext cx="5975440" cy="2195582"/>
          </a:xfrm>
          <a:prstGeom prst="rect">
            <a:avLst/>
          </a:prstGeom>
        </p:spPr>
      </p:pic>
      <p:pic>
        <p:nvPicPr>
          <p:cNvPr id="7" name="图片 6" descr="图示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86" y="3648416"/>
            <a:ext cx="6123214" cy="23250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088" y="144563"/>
            <a:ext cx="4093599" cy="1316736"/>
          </a:xfrm>
        </p:spPr>
        <p:txBody>
          <a:bodyPr>
            <a:normAutofit/>
          </a:bodyPr>
          <a:lstStyle/>
          <a:p>
            <a:pPr algn="ctr"/>
            <a:r>
              <a:rPr lang="zh-CN" sz="4400">
                <a:latin typeface="宋体" panose="02010600030101010101" pitchFamily="2" charset="-122"/>
                <a:ea typeface="宋体" panose="02010600030101010101" pitchFamily="2" charset="-122"/>
              </a:rPr>
              <a:t>Power</a:t>
            </a:r>
            <a:endParaRPr lang="zh-CN" sz="440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rcRect l="3" t="-58" r="26742" b="58"/>
          <a:stretch>
            <a:fillRect/>
          </a:stretch>
        </p:blipFill>
        <p:spPr>
          <a:xfrm>
            <a:off x="5585959" y="803307"/>
            <a:ext cx="5763625" cy="53161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22148" y="3464216"/>
            <a:ext cx="4093599" cy="139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sz="2400">
                <a:ea typeface="+mn-lt"/>
                <a:cs typeface="+mn-lt"/>
              </a:rPr>
              <a:t>Solar energy </a:t>
            </a:r>
            <a:r>
              <a:rPr lang="en-US" altLang="zh-CN" sz="2400">
                <a:ea typeface="+mn-lt"/>
                <a:cs typeface="+mn-lt"/>
              </a:rPr>
              <a:t>a</a:t>
            </a:r>
            <a:r>
              <a:rPr lang="zh-CN" sz="2400">
                <a:ea typeface="+mn-lt"/>
                <a:cs typeface="+mn-lt"/>
              </a:rPr>
              <a:t>s the main source, with batteries ensuring stable power supply.</a:t>
            </a:r>
            <a:endParaRPr lang="zh-CN">
              <a:ea typeface="+mn-lt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5842" y="1464612"/>
            <a:ext cx="449160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>
                <a:ea typeface="+mn-lt"/>
                <a:cs typeface="+mn-lt"/>
              </a:rPr>
              <a:t>10 solar panels of 1000 watts each (length 2.4 meters, width 1.3 meters), 10 pieces</a:t>
            </a:r>
            <a:endParaRPr lang="zh-CN">
              <a:ea typeface="+mn-lt"/>
              <a:cs typeface="+mn-lt"/>
            </a:endParaRPr>
          </a:p>
          <a:p>
            <a:endParaRPr lang="zh-CN" altLang="en-US"/>
          </a:p>
          <a:p>
            <a:r>
              <a:rPr lang="zh-CN">
                <a:ea typeface="+mn-lt"/>
                <a:cs typeface="+mn-lt"/>
              </a:rPr>
              <a:t>20-kilowatt battery provides power supply guarantee</a:t>
            </a:r>
            <a:endParaRPr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>
            <a:normAutofit/>
          </a:bodyPr>
          <a:lstStyle/>
          <a:p>
            <a:r>
              <a:rPr lang="zh-TW" altLang="en-US"/>
              <a:t> </a:t>
            </a:r>
            <a:endParaRPr lang="zh-TW"/>
          </a:p>
          <a:p>
            <a:endParaRPr lang="zh-TW" altLang="en-US"/>
          </a:p>
        </p:txBody>
      </p:sp>
      <p:pic>
        <p:nvPicPr>
          <p:cNvPr id="3" name="Picture 2" descr="A group of people wearing palm leaves&#10;&#10;AI-generated content may be incorrect."/>
          <p:cNvPicPr>
            <a:picLocks noChangeAspect="1"/>
          </p:cNvPicPr>
          <p:nvPr/>
        </p:nvPicPr>
        <p:blipFill>
          <a:blip r:embed="rId1"/>
          <a:srcRect l="13151" r="14385" b="-1"/>
          <a:stretch>
            <a:fillRect/>
          </a:stretch>
        </p:blipFill>
        <p:spPr>
          <a:xfrm>
            <a:off x="5966959" y="1077105"/>
            <a:ext cx="5402943" cy="4791202"/>
          </a:xfrm>
          <a:prstGeom prst="rect">
            <a:avLst/>
          </a:prstGeom>
          <a:noFill/>
        </p:spPr>
      </p:pic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405" y="1069975"/>
            <a:ext cx="5451475" cy="381635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endParaRPr lang="en-US" altLang="zh-TW" sz="3200" cap="all">
              <a:latin typeface="Univers Condensed"/>
            </a:endParaRPr>
          </a:p>
          <a:p>
            <a:endParaRPr lang="en-US" altLang="zh-TW" sz="3200" cap="all">
              <a:latin typeface="Univers Condensed"/>
            </a:endParaRPr>
          </a:p>
          <a:p>
            <a:endParaRPr lang="en-US" altLang="zh-TW" sz="3200" cap="all">
              <a:latin typeface="Univers Condensed"/>
            </a:endParaRPr>
          </a:p>
          <a:p>
            <a:r>
              <a:rPr lang="en-US" altLang="zh-TW" sz="4400" cap="all">
                <a:latin typeface="Univers Condensed"/>
              </a:rPr>
              <a:t> </a:t>
            </a:r>
            <a:r>
              <a:rPr lang="en-US" altLang="zh-TW" sz="3600" cap="all">
                <a:latin typeface="Arial" panose="020B0604020202020204" pitchFamily="34" charset="0"/>
                <a:cs typeface="Arial" panose="020B0604020202020204" pitchFamily="34" charset="0"/>
              </a:rPr>
              <a:t>Acknowledgement</a:t>
            </a:r>
            <a:r>
              <a:rPr lang="zh-TW" altLang="en-US" sz="3200" cap="all">
                <a:latin typeface="Univers Condensed"/>
              </a:rPr>
              <a:t> 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94862" y="6176545"/>
            <a:ext cx="2522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GB"/>
              <a:t>Yuxuan Cheng</a:t>
            </a:r>
            <a:endParaRPr lang="en-US"/>
          </a:p>
          <a:p>
            <a:pPr algn="r"/>
            <a:r>
              <a:rPr lang="en-GB"/>
              <a:t>14556979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89501" y="5795659"/>
            <a:ext cx="1073618" cy="376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/>
              <a:t>Figure 2</a:t>
            </a:r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1320" y="701094"/>
            <a:ext cx="6689987" cy="547700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>
                <a:ea typeface="+mn-lt"/>
                <a:cs typeface="+mn-lt"/>
              </a:rPr>
              <a:t>Use plastic pipes to prevent corrosion. The water pump has a power of 10 kilowatts. We expect the system to be fully charged within 24 hours. </a:t>
            </a:r>
            <a:endParaRPr lang="zh-CN"/>
          </a:p>
          <a:p>
            <a:r>
              <a:rPr lang="zh-CN">
                <a:ea typeface="+mn-lt"/>
                <a:cs typeface="+mn-lt"/>
              </a:rPr>
              <a:t>Use water quality detection instruments to monitor the condition of the water body.</a:t>
            </a:r>
            <a:endParaRPr lang="zh-CN"/>
          </a:p>
        </p:txBody>
      </p:sp>
      <p:sp>
        <p:nvSpPr>
          <p:cNvPr id="6" name="标题 1"/>
          <p:cNvSpPr txBox="1"/>
          <p:nvPr/>
        </p:nvSpPr>
        <p:spPr>
          <a:xfrm>
            <a:off x="704088" y="858938"/>
            <a:ext cx="4093599" cy="131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400">
                <a:latin typeface="宋体" panose="02010600030101010101" pitchFamily="2" charset="-122"/>
                <a:ea typeface="宋体" panose="02010600030101010101" pitchFamily="2" charset="-122"/>
              </a:rPr>
              <a:t>Water</a:t>
            </a:r>
            <a:endParaRPr lang="zh-CN" sz="4400" err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>
                <a:latin typeface="Arial" panose="020B0604020202020204" pitchFamily="34" charset="0"/>
                <a:cs typeface="Arial" panose="020B0604020202020204" pitchFamily="34" charset="0"/>
              </a:rPr>
              <a:t>Implementation – Build &amp; Handover</a:t>
            </a:r>
            <a:endParaRPr lang="zh-TW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00088" y="2222500"/>
          <a:ext cx="10691809" cy="2966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7860"/>
                <a:gridCol w="4713949"/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Steps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Duration</a:t>
                      </a:r>
                      <a:endParaRPr lang="en-GB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latin typeface="Copperplate Gothic Light" panose="020E0507020206020404"/>
                        </a:rPr>
                        <a:t>1. Community Co-Design &amp; Approvals</a:t>
                      </a:r>
                      <a:endParaRPr lang="en-US">
                        <a:latin typeface="Copperplate Gothic Light" panose="020E0507020206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i="0" u="none" strike="noStrike" noProof="0">
                          <a:latin typeface="Calisto MT" panose="02040603050505030304"/>
                        </a:rPr>
                        <a:t>2–4 weeks</a:t>
                      </a:r>
                      <a:endParaRPr lang="en-US" b="1"/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latin typeface="Copperplate Gothic Light" panose="020E0507020206020404"/>
                        </a:rPr>
                        <a:t>2. Site Preparation &amp; Earthworks</a:t>
                      </a:r>
                      <a:endParaRPr lang="en-US">
                        <a:latin typeface="Copperplate Gothic Light" panose="020E0507020206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i="0" u="none" strike="noStrike" noProof="0">
                          <a:latin typeface="Calisto MT" panose="02040603050505030304"/>
                        </a:rPr>
                        <a:t>2–3 weeks</a:t>
                      </a:r>
                      <a:endParaRPr lang="en-US" b="1"/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latin typeface="Copperplate Gothic Light" panose="020E0507020206020404"/>
                        </a:rPr>
                        <a:t>3. Liner &amp; Structural Works</a:t>
                      </a:r>
                      <a:endParaRPr lang="en-US">
                        <a:latin typeface="Copperplate Gothic Light" panose="020E0507020206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i="0" u="none" strike="noStrike" noProof="0">
                          <a:latin typeface="Calisto MT" panose="02040603050505030304"/>
                        </a:rPr>
                        <a:t>1 week</a:t>
                      </a:r>
                      <a:endParaRPr lang="en-US" b="1"/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latin typeface="Copperplate Gothic Light" panose="020E0507020206020404"/>
                        </a:rPr>
                        <a:t>4. Plumbing, Pumps &amp; Filtration</a:t>
                      </a:r>
                      <a:endParaRPr lang="en-US">
                        <a:latin typeface="Copperplate Gothic Light" panose="020E0507020206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i="0" u="none" strike="noStrike" noProof="0">
                          <a:latin typeface="Calisto MT" panose="02040603050505030304"/>
                        </a:rPr>
                        <a:t>1–2 weeks</a:t>
                      </a:r>
                      <a:endParaRPr lang="en-US" b="1"/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latin typeface="Copperplate Gothic Light" panose="020E0507020206020404"/>
                        </a:rPr>
                        <a:t>5. Water Conditioning &amp; Testing</a:t>
                      </a:r>
                      <a:endParaRPr lang="en-US">
                        <a:latin typeface="Copperplate Gothic Light" panose="020E0507020206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i="0" u="none" strike="noStrike" noProof="0">
                          <a:latin typeface="Calisto MT" panose="02040603050505030304"/>
                        </a:rPr>
                        <a:t>2–4 weeks</a:t>
                      </a:r>
                      <a:endParaRPr lang="en-US" b="1"/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latin typeface="Copperplate Gothic Light" panose="020E0507020206020404"/>
                        </a:rPr>
                        <a:t>6. Planting &amp; Fish Stocking</a:t>
                      </a:r>
                      <a:endParaRPr lang="en-US">
                        <a:latin typeface="Copperplate Gothic Light" panose="020E0507020206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i="0" u="none" strike="noStrike" noProof="0">
                          <a:latin typeface="Calisto MT" panose="02040603050505030304"/>
                        </a:rPr>
                        <a:t>Ongoing (after conditioning)</a:t>
                      </a:r>
                      <a:endParaRPr lang="en-US" b="1"/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latin typeface="Copperplate Gothic Light" panose="020E0507020206020404"/>
                        </a:rPr>
                        <a:t>7. Training &amp; Handover</a:t>
                      </a:r>
                      <a:endParaRPr lang="en-US">
                        <a:latin typeface="Copperplate Gothic Light" panose="020E05070202060204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i="0" u="none" strike="noStrike" noProof="0">
                          <a:latin typeface="Calisto MT" panose="02040603050505030304"/>
                        </a:rPr>
                        <a:t>Continuous (post-build)</a:t>
                      </a:r>
                      <a:endParaRPr lang="en-US" b="1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 anchor="t">
            <a:normAutofit/>
          </a:bodyPr>
          <a:lstStyle/>
          <a:p>
            <a:r>
              <a:rPr lang="zh-TW" altLang="en-US" b="1">
                <a:latin typeface="Arial" panose="020B0604020202020204" pitchFamily="34" charset="0"/>
                <a:cs typeface="Arial" panose="020B0604020202020204" pitchFamily="34" charset="0"/>
              </a:rPr>
              <a:t>Cost $</a:t>
            </a:r>
            <a:endParaRPr lang="zh-TW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table with text and numbers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4294" y="1565939"/>
            <a:ext cx="7815226" cy="4186866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700635" y="2221992"/>
            <a:ext cx="2775917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Remote Freight &amp; Logistics – $29,302.72</a:t>
            </a:r>
            <a:endParaRPr lang="en-GB"/>
          </a:p>
          <a:p>
            <a:pPr marL="0" indent="0">
              <a:buNone/>
            </a:pPr>
            <a:r>
              <a:rPr lang="en-GB"/>
              <a:t>Contingency (10%) - $7,581.63</a:t>
            </a: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z="2200" u="sng"/>
              <a:t>TOTAL ESTIMATE</a:t>
            </a:r>
            <a:r>
              <a:rPr lang="en-GB" sz="2200"/>
              <a:t>:</a:t>
            </a:r>
            <a:endParaRPr lang="en-GB" sz="2200"/>
          </a:p>
          <a:p>
            <a:pPr marL="0" indent="0">
              <a:buNone/>
            </a:pPr>
            <a:r>
              <a:rPr lang="en-GB" sz="3600" b="1" i="1">
                <a:latin typeface="Rage Italic" panose="03070502040507070304"/>
                <a:ea typeface="宋体" panose="02010600030101010101" pitchFamily="2" charset="-122"/>
                <a:cs typeface="+mn-lt"/>
              </a:rPr>
              <a:t>$</a:t>
            </a:r>
            <a:r>
              <a:rPr lang="en-GB" sz="3600" b="1" i="1">
                <a:latin typeface="Times New Roman" panose="02020603050405020304"/>
                <a:ea typeface="宋体" panose="02010600030101010101" pitchFamily="2" charset="-122"/>
                <a:cs typeface="+mn-lt"/>
              </a:rPr>
              <a:t>193,397.93</a:t>
            </a:r>
            <a:endParaRPr lang="en-GB" sz="3600" b="1" i="1">
              <a:latin typeface="Times New Roman" panose="020206030504050203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Useability  Test</a:t>
            </a:r>
            <a:endParaRPr lang="en-US" altLang="zh-CN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0405" y="1871980"/>
            <a:ext cx="10691495" cy="4090035"/>
          </a:xfrm>
        </p:spPr>
        <p:txBody>
          <a:bodyPr>
            <a:normAutofit lnSpcReduction="20000"/>
          </a:bodyPr>
          <a:p>
            <a:r>
              <a:rPr lang="en-US" altLang="zh-CN"/>
              <a:t>Energy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Water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Biology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Compliance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Community &amp; Knowledge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Arial" panose="020B0604020202020204" pitchFamily="34" charset="0"/>
                <a:cs typeface="Arial" panose="020B0604020202020204" pitchFamily="34" charset="0"/>
              </a:rPr>
              <a:t>Possible issues</a:t>
            </a:r>
            <a:endParaRPr lang="zh-TW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00088" y="2222500"/>
          <a:ext cx="10691811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6744"/>
                <a:gridCol w="6675067"/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Issue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Mitigation </a:t>
                      </a:r>
                      <a:r>
                        <a:rPr lang="en-GB" err="1"/>
                        <a:t>Stratergy</a:t>
                      </a:r>
                      <a:endParaRPr lang="en-GB" err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Biosecurity / Disease Among Fish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sto MT" panose="02040603050505030304"/>
                        </a:rPr>
                        <a:t>Stage stocking; quarantine new fish; frequent pH and ammonia testing.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Flooding/ Saltwater Intrusion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sto MT" panose="02040603050505030304"/>
                        </a:rPr>
                        <a:t>Raised berms, overflow drains, and careful site elevation planning.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Power Reliability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sto MT" panose="02040603050505030304"/>
                        </a:rPr>
                        <a:t>Hybrid solar-battery backup for pumps; manual aeration contingency.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Freight Delays + Spare Parts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sto MT" panose="02040603050505030304"/>
                        </a:rPr>
                        <a:t>Bulk ordering; store critical spares locally; train community for basic repairs.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Maintenance Skill Gap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sto MT" panose="02040603050505030304"/>
                        </a:rPr>
                        <a:t>Run EWB-led and TSIRC workshops; create SOPs and rosters for operators.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Cultural Fit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sto MT" panose="02040603050505030304"/>
                        </a:rPr>
                        <a:t>Co-design process; respect traditional harvesting times; employ local caretakers.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42600" y="2558537"/>
            <a:ext cx="7707366" cy="1735353"/>
          </a:xfr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indent="0" algn="ctr">
              <a:buNone/>
            </a:pPr>
            <a:r>
              <a:rPr lang="en-US" altLang="zh-CN" sz="9600" b="1">
                <a:latin typeface="Times New Roman" panose="02020603050405020304"/>
                <a:ea typeface="微软雅黑" panose="020B0503020204020204" charset="-122"/>
                <a:cs typeface="Times New Roman" panose="02020603050405020304"/>
                <a:sym typeface="+mn-ea"/>
              </a:rPr>
              <a:t>Conclusion</a:t>
            </a:r>
            <a:endParaRPr lang="en-US" altLang="zh-CN" sz="9600" b="1">
              <a:latin typeface="Times New Roman" panose="02020603050405020304"/>
              <a:cs typeface="Times New Roman" panose="02020603050405020304"/>
            </a:endParaRPr>
          </a:p>
          <a:p>
            <a:pPr marL="0" indent="0" algn="ctr">
              <a:buNone/>
            </a:pPr>
            <a:endParaRPr lang="zh-CN" altLang="en-US" sz="9600"/>
          </a:p>
        </p:txBody>
      </p:sp>
      <p:sp>
        <p:nvSpPr>
          <p:cNvPr id="5" name="TextBox 4"/>
          <p:cNvSpPr txBox="1"/>
          <p:nvPr/>
        </p:nvSpPr>
        <p:spPr>
          <a:xfrm>
            <a:off x="10372485" y="6455044"/>
            <a:ext cx="24626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/>
              <a:t>Nelson Clyde</a:t>
            </a:r>
            <a:r>
              <a:rPr lang="en-GB" sz="2000">
                <a:ea typeface="Calibri" panose="020F0502020204030204"/>
                <a:cs typeface="Calibri" panose="020F0502020204030204"/>
              </a:rPr>
              <a:t>​</a:t>
            </a:r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alogue wall clock"/>
          <p:cNvPicPr>
            <a:picLocks noChangeAspect="1"/>
          </p:cNvPicPr>
          <p:nvPr/>
        </p:nvPicPr>
        <p:blipFill>
          <a:blip r:embed="rId1">
            <a:alphaModFix amt="50000"/>
          </a:blip>
          <a:srcRect t="6708" r="-2" b="877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Thank You For Your Time</a:t>
            </a:r>
            <a:endParaRPr lang="en-US" sz="6000" b="1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851424"/>
            <a:ext cx="10515600" cy="60200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sz="1100">
                <a:ea typeface="+mn-lt"/>
                <a:cs typeface="+mn-lt"/>
              </a:rPr>
              <a:t>Australian Bureau of Statistics. (2025). Agricultural production in Torres Strait region. Australian Bureau of Statistics. </a:t>
            </a:r>
            <a:r>
              <a:rPr lang="zh-TW" sz="1100">
                <a:ea typeface="+mn-lt"/>
                <a:cs typeface="+mn-lt"/>
                <a:hlinkClick r:id="rId1"/>
              </a:rPr>
              <a:t>https://www.abc.net.au/news/saibai-islanders-risking-lives-illegal-png-fishers</a:t>
            </a:r>
            <a:endParaRPr lang="zh-TW" altLang="en-US" sz="1100">
              <a:ea typeface="PMingLiU" panose="02020500000000000000" charset="-120"/>
              <a:cs typeface="Calibri" panose="020F0502020204030204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Australian Energy Regulator. (2025). Ergon Energy ring-fencing waiver: Isolated networks. </a:t>
            </a:r>
            <a:r>
              <a:rPr lang="zh-TW" sz="1100">
                <a:ea typeface="+mn-lt"/>
                <a:cs typeface="+mn-lt"/>
                <a:hlinkClick r:id="rId2"/>
              </a:rPr>
              <a:t>https://www.aer.gov.au/industry/networks/ring-fencing/ergon-energy-ring-fencing-waiver-isolated-networks-2025</a:t>
            </a:r>
            <a:endParaRPr lang="zh-TW" sz="1100">
              <a:ea typeface="PMingLiU" panose="02020500000000000000" charset="-120"/>
              <a:cs typeface="Calibri" panose="020F0502020204030204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Australian Institute of Aboriginal and Torres Strait Islander Studies. (2016). Saibai Mekem gardening project: Developing long term sustainability and wellbeing of Saibai community. </a:t>
            </a:r>
            <a:r>
              <a:rPr lang="zh-TW" sz="1100">
                <a:ea typeface="+mn-lt"/>
                <a:cs typeface="+mn-lt"/>
                <a:hlinkClick r:id="rId3"/>
              </a:rPr>
              <a:t>https://aiatsis.gov.au/publication/116805</a:t>
            </a:r>
            <a:endParaRPr lang="zh-TW" sz="1100">
              <a:ea typeface="PMingLiU" panose="02020500000000000000" charset="-120"/>
              <a:cs typeface="Calibri" panose="020F0502020204030204"/>
            </a:endParaRPr>
          </a:p>
          <a:p>
            <a:endParaRPr lang="zh-TW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Bureau of Meteorology. (2025). Climate statistics: Horn Island (Site 027058). </a:t>
            </a:r>
            <a:r>
              <a:rPr lang="zh-TW" sz="1100">
                <a:ea typeface="+mn-lt"/>
                <a:cs typeface="+mn-lt"/>
                <a:hlinkClick r:id="rId4"/>
              </a:rPr>
              <a:t>https://www.bom.gov.au/climate/averages/tables/cw_027058.shtml</a:t>
            </a:r>
            <a:endParaRPr lang="zh-TW" sz="1100">
              <a:ea typeface="PMingLiU" panose="02020500000000000000" charset="-120"/>
              <a:cs typeface="+mn-lt"/>
            </a:endParaRPr>
          </a:p>
          <a:p>
            <a:endParaRPr lang="zh-TW" sz="1100">
              <a:ea typeface="PMingLiU" panose="02020500000000000000" charset="-120"/>
              <a:cs typeface="Calibri" panose="020F0502020204030204"/>
            </a:endParaRPr>
          </a:p>
          <a:p>
            <a:r>
              <a:rPr lang="zh-TW" sz="1100">
                <a:ea typeface="+mn-lt"/>
                <a:cs typeface="+mn-lt"/>
              </a:rPr>
              <a:t>CHOICE. (2024, October 31). Groceries cost more than twice as much in some remote First Nations communities. </a:t>
            </a:r>
            <a:r>
              <a:rPr lang="zh-TW" sz="1100">
                <a:ea typeface="+mn-lt"/>
                <a:cs typeface="+mn-lt"/>
                <a:hlinkClick r:id="rId5"/>
              </a:rPr>
              <a:t>https://www.choice.com.au/about-us/media/media-releases/2024/october/groceries-cost-more-than-twice-as-much-in-some-remote-first-nations-communities</a:t>
            </a:r>
            <a:endParaRPr lang="zh-TW" sz="1100"/>
          </a:p>
          <a:p>
            <a:endParaRPr lang="zh-TW" sz="1100">
              <a:ea typeface="PMingLiU" panose="02020500000000000000" charset="-120"/>
              <a:cs typeface="Calibri" panose="020F0502020204030204"/>
            </a:endParaRPr>
          </a:p>
          <a:p>
            <a:r>
              <a:rPr lang="en-US" altLang="zh-TW" sz="1100">
                <a:ea typeface="+mn-lt"/>
                <a:cs typeface="+mn-lt"/>
              </a:rPr>
              <a:t>Department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of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Agriculture,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Fisheries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and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Forestry.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(2023).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Shipping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and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yachting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in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Torres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Strait.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  <a:hlinkClick r:id="rId6"/>
              </a:rPr>
              <a:t>https://www.agriculture.gov.au/biosecurity-trade/policy/australia/naqs/torres-strait</a:t>
            </a:r>
            <a:endParaRPr lang="zh-TW" altLang="en-US" sz="1100">
              <a:ea typeface="PMingLiU" panose="02020500000000000000" charset="-120"/>
              <a:cs typeface="Calibri" panose="020F0502020204030204"/>
            </a:endParaRPr>
          </a:p>
          <a:p>
            <a:endParaRPr lang="en-US" altLang="zh-TW" sz="1100">
              <a:ea typeface="+mn-lt"/>
              <a:cs typeface="+mn-lt"/>
            </a:endParaRPr>
          </a:p>
          <a:p>
            <a:r>
              <a:rPr lang="en-US" altLang="zh-TW" sz="1100">
                <a:ea typeface="+mn-lt"/>
                <a:cs typeface="+mn-lt"/>
              </a:rPr>
              <a:t>Department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of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Agriculture,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Fisheries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and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Forestry.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(2025a).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Climate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adaptation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and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food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security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in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Northern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Australia.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Australian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</a:rPr>
              <a:t>Government.</a:t>
            </a:r>
            <a:r>
              <a:rPr lang="zh-TW" altLang="en-US" sz="1100">
                <a:ea typeface="+mn-lt"/>
                <a:cs typeface="+mn-lt"/>
              </a:rPr>
              <a:t> </a:t>
            </a:r>
            <a:r>
              <a:rPr lang="en-US" altLang="zh-TW" sz="1100">
                <a:ea typeface="+mn-lt"/>
                <a:cs typeface="+mn-lt"/>
                <a:hlinkClick r:id="rId7"/>
              </a:rPr>
              <a:t>https://www.agriculture.gov.au/biosecurity-trade/policy/australia/naqs/moving-goods-torres-strait</a:t>
            </a:r>
            <a:endParaRPr lang="zh-TW" altLang="en-US" sz="1100"/>
          </a:p>
          <a:p>
            <a:endParaRPr lang="zh-TW" sz="1600">
              <a:ea typeface="PMingLiU" panose="02020500000000000000" charset="-120"/>
              <a:cs typeface="Calibri" panose="020F0502020204030204"/>
            </a:endParaRPr>
          </a:p>
          <a:p>
            <a:endParaRPr lang="zh-TW" altLang="en-US">
              <a:ea typeface="PMingLiU" panose="02020500000000000000" charset="-120"/>
              <a:cs typeface="Calibri" panose="020F0502020204030204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838200" y="-1460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altLang="zh-CN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742107"/>
            <a:ext cx="10515600" cy="6003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sz="1100">
                <a:ea typeface="+mn-lt"/>
                <a:cs typeface="+mn-lt"/>
              </a:rPr>
              <a:t>Department of Agriculture, Fisheries and Forestry. (2025b). Moving goods from, within and to Torres Strait. </a:t>
            </a:r>
            <a:r>
              <a:rPr lang="zh-TW" sz="1100">
                <a:ea typeface="+mn-lt"/>
                <a:cs typeface="+mn-lt"/>
                <a:hlinkClick r:id="rId1"/>
              </a:rPr>
              <a:t>https://www.agriculture.gov.au/biosecurity-trade/policy/australia/naqs/moving-goods-torres-strait</a:t>
            </a:r>
            <a:endParaRPr lang="zh-TW" altLang="en-US" sz="1100">
              <a:ea typeface="PMingLiU" panose="02020500000000000000" charset="-120"/>
              <a:cs typeface="Calibri" panose="020F0502020204030204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eAtlas. (2016, February 17). Saibai: Land and sea profile. Australian Institute of Marine Science. </a:t>
            </a:r>
            <a:r>
              <a:rPr lang="zh-TW" sz="1100">
                <a:ea typeface="+mn-lt"/>
                <a:cs typeface="+mn-lt"/>
                <a:hlinkClick r:id="rId2"/>
              </a:rPr>
              <a:t>https://eatlas.org.au/sites/default/files/2024-12/Saibai%20Land%20and%20Sea%20Profile%2017-02-16.pdf</a:t>
            </a:r>
            <a:endParaRPr lang="zh-TW" sz="1100">
              <a:ea typeface="PMingLiU" panose="02020500000000000000" charset="-120"/>
              <a:cs typeface="Calibri" panose="020F0502020204030204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EcoWatch. (2022, September 23). Australia failed to protect Torres Strait Islanders from climate change, violating their rights, UN says. </a:t>
            </a:r>
            <a:r>
              <a:rPr lang="zh-TW" sz="1100">
                <a:ea typeface="+mn-lt"/>
                <a:cs typeface="+mn-lt"/>
                <a:hlinkClick r:id="rId3"/>
              </a:rPr>
              <a:t>https://www.ecowatch.com/australia-climate-change-un-human-rights.html</a:t>
            </a:r>
            <a:endParaRPr lang="zh-TW" sz="1100">
              <a:ea typeface="PMingLiU" panose="02020500000000000000" charset="-120"/>
              <a:cs typeface="Calibri" panose="020F0502020204030204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Engineers Without Borders Australia. (2024, June 17). Navigating the tides: Saibai Island’s battle against climate change. </a:t>
            </a:r>
            <a:r>
              <a:rPr lang="zh-TW" sz="1100">
                <a:ea typeface="+mn-lt"/>
                <a:cs typeface="+mn-lt"/>
                <a:hlinkClick r:id="rId4"/>
              </a:rPr>
              <a:t>https://ewb.org.au/blog/2024/06/17/navigating-the-tides-saibai-islands-battle-against-climate-change/</a:t>
            </a:r>
            <a:endParaRPr lang="zh-TW" sz="1100">
              <a:ea typeface="PMingLiU" panose="02020500000000000000" charset="-120"/>
              <a:cs typeface="Calibri" panose="020F0502020204030204"/>
            </a:endParaRPr>
          </a:p>
          <a:p>
            <a:endParaRPr lang="zh-TW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Engineers Without Borders Australia. (2025a). Design Area 5 – Climate change adaptation. </a:t>
            </a:r>
            <a:r>
              <a:rPr lang="zh-TW" sz="1100">
                <a:ea typeface="+mn-lt"/>
                <a:cs typeface="+mn-lt"/>
                <a:hlinkClick r:id="rId5"/>
              </a:rPr>
              <a:t>https://ewbchallenge.org/challenge/saibai-island-tsirc/design-area-5-climate-change-adaptation/</a:t>
            </a:r>
            <a:endParaRPr lang="zh-TW" sz="1100">
              <a:ea typeface="PMingLiU" panose="02020500000000000000" charset="-120"/>
              <a:cs typeface="+mn-lt"/>
            </a:endParaRPr>
          </a:p>
          <a:p>
            <a:endParaRPr lang="zh-TW" sz="1100">
              <a:ea typeface="PMingLiU" panose="02020500000000000000" charset="-120"/>
              <a:cs typeface="Calibri" panose="020F0502020204030204"/>
            </a:endParaRPr>
          </a:p>
          <a:p>
            <a:r>
              <a:rPr lang="zh-TW" sz="1100">
                <a:ea typeface="+mn-lt"/>
                <a:cs typeface="+mn-lt"/>
              </a:rPr>
              <a:t>Engineers Without Borders Australia. (2025b). EWB Challenge 2025: Climate change adaptation in the Torres Strait. </a:t>
            </a:r>
            <a:r>
              <a:rPr lang="zh-TW" sz="1100">
                <a:ea typeface="+mn-lt"/>
                <a:cs typeface="+mn-lt"/>
                <a:hlinkClick r:id="rId6"/>
              </a:rPr>
              <a:t>https://ewbchallenge.org/challenge/saibai-island-tsirc/</a:t>
            </a:r>
            <a:endParaRPr lang="zh-TW" sz="1100">
              <a:ea typeface="PMingLiU" panose="02020500000000000000" charset="-120"/>
              <a:cs typeface="Calibri" panose="020F0502020204030204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Engineers Without Borders Australia. (2025c). Introduction to Saibai Island. </a:t>
            </a:r>
            <a:r>
              <a:rPr lang="zh-TW" sz="1100">
                <a:ea typeface="+mn-lt"/>
                <a:cs typeface="+mn-lt"/>
                <a:hlinkClick r:id="rId7"/>
              </a:rPr>
              <a:t>https://ewbchallenge.org/challenge/saibai-island-tsirc/introduction-to-saibai-island/</a:t>
            </a:r>
            <a:endParaRPr lang="zh-TW" sz="1100"/>
          </a:p>
          <a:p>
            <a:endParaRPr lang="zh-TW" altLang="en-US">
              <a:ea typeface="PMingLiU" panose="02020500000000000000" charset="-120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692850"/>
            <a:ext cx="10515600" cy="6169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sz="1100">
                <a:ea typeface="+mn-lt"/>
                <a:cs typeface="+mn-lt"/>
              </a:rPr>
              <a:t>Engineers Without Borders Australia. (2025d). Saibai Island, TSIRC. </a:t>
            </a:r>
            <a:r>
              <a:rPr lang="zh-TW" sz="1100">
                <a:ea typeface="+mn-lt"/>
                <a:cs typeface="+mn-lt"/>
                <a:hlinkClick r:id="rId1"/>
              </a:rPr>
              <a:t>https://ewbchallenge.org/challenge/saibai-island-tsirc/</a:t>
            </a:r>
            <a:endParaRPr lang="zh-TW" altLang="en-US" sz="1100">
              <a:ea typeface="+mn-lt"/>
              <a:cs typeface="+mn-lt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Ergon Energy. (n.d.). Isolated &amp; remote power stations. </a:t>
            </a:r>
            <a:r>
              <a:rPr lang="zh-TW" sz="1100">
                <a:ea typeface="+mn-lt"/>
                <a:cs typeface="+mn-lt"/>
                <a:hlinkClick r:id="rId2"/>
              </a:rPr>
              <a:t>https://www.ergon.com.au/network/our-network/isolated-and-remote-power-stations</a:t>
            </a:r>
            <a:endParaRPr lang="zh-TW" sz="1100">
              <a:ea typeface="+mn-lt"/>
              <a:cs typeface="+mn-lt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Green, D., &amp; Warusam, H. (2010). Building resilience to climate change impacts on Saibai, Torres Strait. Reef and Rainforest Research Centre Limited.</a:t>
            </a:r>
            <a:endParaRPr lang="zh-TW" sz="1100">
              <a:ea typeface="+mn-lt"/>
              <a:cs typeface="+mn-lt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House of Representatives Standing Committee on Indigenous Affairs. (2020). Report on food pricing and food security in remote Indigenous communities. </a:t>
            </a:r>
            <a:r>
              <a:rPr lang="zh-TW" sz="1100">
                <a:ea typeface="+mn-lt"/>
                <a:cs typeface="+mn-lt"/>
                <a:hlinkClick r:id="rId3"/>
              </a:rPr>
              <a:t>https://www.aph.gov.au/Parliamentary_Business/Committees/House/Former_Committees/Indigenous_Affairs/Foodpricing/Report</a:t>
            </a:r>
            <a:endParaRPr lang="zh-TW" sz="1100">
              <a:ea typeface="+mn-lt"/>
              <a:cs typeface="+mn-lt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Huusko, S. (2015, December 8). 'We’re sinking here': Climate change laps at front door of Torres Strait Islands. The Guardian. </a:t>
            </a:r>
            <a:r>
              <a:rPr lang="zh-TW" sz="1100">
                <a:ea typeface="+mn-lt"/>
                <a:cs typeface="+mn-lt"/>
                <a:hlinkClick r:id="rId4"/>
              </a:rPr>
              <a:t>https://www.theguardian.com/australia-news/2015/dec/08/were-sinking-here-climate-change-laps-at-front-door-of-torres-strait-islands</a:t>
            </a:r>
            <a:endParaRPr lang="zh-TW" sz="1100">
              <a:ea typeface="+mn-lt"/>
              <a:cs typeface="+mn-lt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en-US" sz="1100" err="1">
                <a:ea typeface="+mn-lt"/>
                <a:cs typeface="+mn-lt"/>
              </a:rPr>
              <a:t>Icograms</a:t>
            </a:r>
            <a:r>
              <a:rPr lang="en-US" sz="1100">
                <a:ea typeface="+mn-lt"/>
                <a:cs typeface="+mn-lt"/>
              </a:rPr>
              <a:t> Designer. (25 Jan, 2024). </a:t>
            </a:r>
            <a:r>
              <a:rPr lang="en-US" sz="1100" i="1">
                <a:ea typeface="+mn-lt"/>
                <a:cs typeface="+mn-lt"/>
              </a:rPr>
              <a:t>Aquaponics System Diagram. </a:t>
            </a:r>
            <a:r>
              <a:rPr lang="en-US" sz="1100">
                <a:ea typeface="+mn-lt"/>
                <a:cs typeface="+mn-lt"/>
                <a:hlinkClick r:id="rId5"/>
              </a:rPr>
              <a:t>Aquaponics System Diagram - Icograms Template</a:t>
            </a:r>
            <a:endParaRPr lang="zh-TW" altLang="en-US" sz="1100">
              <a:ea typeface="+mn-lt"/>
              <a:cs typeface="+mn-lt"/>
            </a:endParaRPr>
          </a:p>
          <a:p>
            <a:endParaRPr lang="en-US" altLang="zh-TW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Maritime Safety Queensland. (2025). King tides. </a:t>
            </a:r>
            <a:r>
              <a:rPr lang="zh-TW" sz="1100">
                <a:ea typeface="+mn-lt"/>
                <a:cs typeface="+mn-lt"/>
                <a:hlinkClick r:id="rId6"/>
              </a:rPr>
              <a:t>https://www.msq.qld.gov.au/tides/king-tides</a:t>
            </a:r>
            <a:endParaRPr lang="zh-TW" sz="1100">
              <a:ea typeface="+mn-lt"/>
              <a:cs typeface="+mn-lt"/>
            </a:endParaRPr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National Indigenous Australians Agency. (2021, December 2). Australian Government response to the House of Representatives Standing Committee on Indigenous Affairs report: Inquiry into food pricing and food security in remote Indigenous communities. </a:t>
            </a:r>
            <a:r>
              <a:rPr lang="zh-TW" sz="1100">
                <a:ea typeface="+mn-lt"/>
                <a:cs typeface="+mn-lt"/>
                <a:hlinkClick r:id="rId7"/>
              </a:rPr>
              <a:t>https://admin.niaa.gov.au/sites/default/files/documents/publications/final-govt-response-HORSCIA-report.pdf</a:t>
            </a:r>
            <a:endParaRPr lang="zh-TW" sz="1100">
              <a:ea typeface="+mn-lt"/>
              <a:cs typeface="+mn-lt"/>
            </a:endParaRPr>
          </a:p>
          <a:p>
            <a:endParaRPr lang="zh-TW" altLang="en-US" sz="1600">
              <a:ea typeface="PMingLiU" panose="02020500000000000000" charset="-120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4088" y="776515"/>
            <a:ext cx="10780776" cy="1318095"/>
          </a:xfrm>
        </p:spPr>
        <p:txBody>
          <a:bodyPr>
            <a:normAutofit/>
          </a:bodyPr>
          <a:lstStyle/>
          <a:p>
            <a:r>
              <a:rPr lang="en-US" altLang="zh-TW" sz="440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Design Background </a:t>
            </a:r>
            <a:endParaRPr lang="en-US" altLang="zh-TW" sz="4400"/>
          </a:p>
          <a:p>
            <a:endParaRPr lang="zh-TW" altLang="en-US"/>
          </a:p>
        </p:txBody>
      </p:sp>
      <p:cxnSp>
        <p:nvCxnSpPr>
          <p:cNvPr id="24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內容版面配置區 3" descr="一張含有 戶外, 天空, 雲, 樹狀 的圖片&#10;&#10;AI 產生的內容可能不正確。"/>
          <p:cNvPicPr>
            <a:picLocks noChangeAspect="1"/>
          </p:cNvPicPr>
          <p:nvPr/>
        </p:nvPicPr>
        <p:blipFill>
          <a:blip r:embed="rId1"/>
          <a:srcRect l="7098" r="8408" b="1"/>
          <a:stretch>
            <a:fillRect/>
          </a:stretch>
        </p:blipFill>
        <p:spPr>
          <a:xfrm>
            <a:off x="81642" y="1436623"/>
            <a:ext cx="3484913" cy="2737974"/>
          </a:xfrm>
          <a:prstGeom prst="rect">
            <a:avLst/>
          </a:prstGeom>
        </p:spPr>
      </p:pic>
      <p:sp>
        <p:nvSpPr>
          <p:cNvPr id="25" name="Content Placeholder 7"/>
          <p:cNvSpPr>
            <a:spLocks noGrp="1"/>
          </p:cNvSpPr>
          <p:nvPr>
            <p:ph idx="1"/>
          </p:nvPr>
        </p:nvSpPr>
        <p:spPr>
          <a:xfrm>
            <a:off x="5789044" y="1715143"/>
            <a:ext cx="6403309" cy="46988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F0502020204030204" pitchFamily="34" charset="0"/>
              <a:buChar char="-"/>
            </a:pPr>
            <a:r>
              <a:rPr lang="en-US" sz="4000" b="1"/>
              <a:t>Low-lying </a:t>
            </a:r>
            <a:endParaRPr lang="en-US" sz="4000" b="1"/>
          </a:p>
          <a:p>
            <a:pPr marL="0" indent="0">
              <a:buNone/>
            </a:pPr>
            <a:r>
              <a:rPr lang="en-US" sz="3600"/>
              <a:t>floods and tides</a:t>
            </a:r>
            <a:endParaRPr lang="en-US" sz="3600"/>
          </a:p>
          <a:p>
            <a:pPr>
              <a:buFont typeface="Calibri" panose="020F0502020204030204" pitchFamily="34" charset="0"/>
              <a:buChar char="-"/>
            </a:pPr>
            <a:r>
              <a:rPr lang="en-US" sz="4000" b="1"/>
              <a:t>Rainfall uneven</a:t>
            </a:r>
            <a:endParaRPr lang="en-US" sz="4000" b="1"/>
          </a:p>
          <a:p>
            <a:pPr marL="0" indent="0">
              <a:buNone/>
            </a:pPr>
            <a:r>
              <a:rPr lang="en-US" sz="3600"/>
              <a:t>floods and drought risks</a:t>
            </a:r>
            <a:endParaRPr lang="en-US" sz="3600"/>
          </a:p>
          <a:p>
            <a:pPr marL="0" indent="0">
              <a:buNone/>
            </a:pPr>
            <a:r>
              <a:rPr lang="en-US" sz="4000"/>
              <a:t>- </a:t>
            </a:r>
            <a:r>
              <a:rPr lang="en-US" sz="4000" b="1"/>
              <a:t>Dependent food support</a:t>
            </a:r>
            <a:endParaRPr lang="en-US" sz="4000" b="1"/>
          </a:p>
          <a:p>
            <a:pPr marL="0" indent="0">
              <a:buNone/>
            </a:pPr>
            <a:r>
              <a:rPr lang="en-US" sz="3600"/>
              <a:t>food security problems</a:t>
            </a:r>
            <a:endParaRPr lang="en-US" sz="3600"/>
          </a:p>
        </p:txBody>
      </p:sp>
      <p:pic>
        <p:nvPicPr>
          <p:cNvPr id="5" name="內容版面配置區 3" descr="一張含有 戶外, 水, 樹狀, 棕櫚樹 的圖片&#10;&#10;AI 產生的內容可能不正確。"/>
          <p:cNvPicPr>
            <a:picLocks noChangeAspect="1"/>
          </p:cNvPicPr>
          <p:nvPr/>
        </p:nvPicPr>
        <p:blipFill>
          <a:blip r:embed="rId2"/>
          <a:srcRect l="13356" r="19232" b="-1"/>
          <a:stretch>
            <a:fillRect/>
          </a:stretch>
        </p:blipFill>
        <p:spPr>
          <a:xfrm>
            <a:off x="1861003" y="3659389"/>
            <a:ext cx="3410758" cy="2843358"/>
          </a:xfrm>
          <a:prstGeom prst="rect">
            <a:avLst/>
          </a:prstGeom>
        </p:spPr>
      </p:pic>
      <p:sp>
        <p:nvSpPr>
          <p:cNvPr id="6" name="Double Bracket 5"/>
          <p:cNvSpPr/>
          <p:nvPr/>
        </p:nvSpPr>
        <p:spPr>
          <a:xfrm>
            <a:off x="5370780" y="1713138"/>
            <a:ext cx="6751016" cy="446199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9594862" y="6176545"/>
            <a:ext cx="2522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GB"/>
              <a:t>Yuxuan Cheng</a:t>
            </a:r>
            <a:endParaRPr lang="en-US"/>
          </a:p>
          <a:p>
            <a:pPr algn="r"/>
            <a:r>
              <a:rPr lang="en-GB"/>
              <a:t>14556979</a:t>
            </a:r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8610" y="4168795"/>
            <a:ext cx="15441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/>
              <a:t>Figure 3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365043" y="6502696"/>
            <a:ext cx="201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/>
              <a:t>Figure 4</a:t>
            </a:r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748794"/>
            <a:ext cx="10515600" cy="59297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zh-TW" sz="1100">
                <a:ea typeface="+mn-lt"/>
                <a:cs typeface="+mn-lt"/>
              </a:rPr>
              <a:t>Park, A., McDonald, A., &amp; Ky, J. (2021, April 18). For these Torres Strait Islanders, climate change is already here — and they’re urging the government to do more. ABC News. </a:t>
            </a:r>
            <a:r>
              <a:rPr lang="zh-TW" sz="1100">
                <a:ea typeface="+mn-lt"/>
                <a:cs typeface="+mn-lt"/>
                <a:hlinkClick r:id="rId1"/>
              </a:rPr>
              <a:t>https://www.abc.net.au/news/2021-04-19/torres-strait-islanders-climate-change-impacts-uninhabitable/100069596</a:t>
            </a:r>
            <a:endParaRPr lang="zh-TW" altLang="en-US" sz="1100">
              <a:ea typeface="PMingLiU" panose="02020500000000000000" charset="-120"/>
              <a:cs typeface="Calibri" panose="020F0502020204030204"/>
            </a:endParaRPr>
          </a:p>
          <a:p>
            <a:pPr marL="285750" indent="-285750"/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Queensland Government. (n.d.). Land and water management policies in the Torres Strait. </a:t>
            </a:r>
            <a:r>
              <a:rPr lang="zh-TW" sz="1100">
                <a:ea typeface="+mn-lt"/>
                <a:cs typeface="+mn-lt"/>
                <a:hlinkClick r:id="rId2"/>
              </a:rPr>
              <a:t>https://www.qld.gov.au</a:t>
            </a:r>
            <a:endParaRPr lang="zh-TW" sz="1100"/>
          </a:p>
          <a:p>
            <a:endParaRPr lang="zh-TW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Queensland Government. (n.d.). Saibai. </a:t>
            </a:r>
            <a:r>
              <a:rPr lang="zh-TW" sz="1100">
                <a:ea typeface="+mn-lt"/>
                <a:cs typeface="+mn-lt"/>
                <a:hlinkClick r:id="rId3"/>
              </a:rPr>
              <a:t>https://www.qld.gov.au/firstnations/cultural-awareness-heritage-arts/community-histories/community-histories-s-t/community-histories-saibai</a:t>
            </a:r>
            <a:endParaRPr lang="zh-TW" sz="1100">
              <a:ea typeface="PMingLiU" panose="02020500000000000000" charset="-120"/>
              <a:cs typeface="+mn-lt"/>
            </a:endParaRPr>
          </a:p>
          <a:p>
            <a:endParaRPr lang="zh-TW" sz="1100">
              <a:cs typeface="Calibri" panose="020F0502020204030204"/>
            </a:endParaRPr>
          </a:p>
          <a:p>
            <a:r>
              <a:rPr lang="zh-TW" sz="1100">
                <a:ea typeface="+mn-lt"/>
                <a:cs typeface="+mn-lt"/>
              </a:rPr>
              <a:t>Time and Date. (n.d.). Climate &amp; weather averages in Saibai Island, Queensland, Australia. </a:t>
            </a:r>
            <a:r>
              <a:rPr lang="zh-TW" sz="1100">
                <a:ea typeface="+mn-lt"/>
                <a:cs typeface="+mn-lt"/>
                <a:hlinkClick r:id="rId4"/>
              </a:rPr>
              <a:t>https://www.timeanddate.com/weather/%402101466/climate</a:t>
            </a:r>
            <a:endParaRPr lang="zh-TW" sz="1100"/>
          </a:p>
          <a:p>
            <a:endParaRPr lang="zh-TW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Torres Cape Indigenous Council Alliance. (2023). Far North Queensland freight equalisation study. </a:t>
            </a:r>
            <a:r>
              <a:rPr lang="zh-TW" sz="1100">
                <a:ea typeface="+mn-lt"/>
                <a:cs typeface="+mn-lt"/>
                <a:hlinkClick r:id="rId5"/>
              </a:rPr>
              <a:t>https://tcica.com.au/wp-content/uploads/2023/02/tci1241_freight-equalisation-study-final.pdf</a:t>
            </a:r>
            <a:endParaRPr lang="zh-TW" sz="1100">
              <a:ea typeface="PMingLiU" panose="02020500000000000000" charset="-120"/>
              <a:cs typeface="+mn-lt"/>
            </a:endParaRPr>
          </a:p>
          <a:p>
            <a:endParaRPr lang="zh-TW" sz="1100">
              <a:cs typeface="Calibri" panose="020F0502020204030204"/>
            </a:endParaRPr>
          </a:p>
          <a:p>
            <a:r>
              <a:rPr lang="zh-TW" sz="1100">
                <a:ea typeface="+mn-lt"/>
                <a:cs typeface="+mn-lt"/>
              </a:rPr>
              <a:t>Torres Strait Island Regional Council. (2024a). Saibai Island master plan. </a:t>
            </a:r>
            <a:r>
              <a:rPr lang="zh-TW" sz="1100">
                <a:ea typeface="+mn-lt"/>
                <a:cs typeface="+mn-lt"/>
                <a:hlinkClick r:id="rId6"/>
              </a:rPr>
              <a:t>https://tsirc.qld.gov.au/wp-content/uploads/2024/12/Saibai-Island-Master-Plan.pdf</a:t>
            </a:r>
            <a:endParaRPr lang="zh-TW" sz="1100"/>
          </a:p>
          <a:p>
            <a:endParaRPr lang="zh-TW" altLang="en-US" sz="1100">
              <a:ea typeface="+mn-lt"/>
              <a:cs typeface="+mn-lt"/>
            </a:endParaRPr>
          </a:p>
          <a:p>
            <a:r>
              <a:rPr lang="zh-TW" sz="1100">
                <a:ea typeface="+mn-lt"/>
                <a:cs typeface="+mn-lt"/>
              </a:rPr>
              <a:t>Torres Strait Island Regional Council. (2024b). Zenadth Kes coastal hazard adaptation strategy. TSIRC.</a:t>
            </a:r>
            <a:endParaRPr lang="zh-TW" sz="1100"/>
          </a:p>
          <a:p>
            <a:endParaRPr lang="zh-TW" altLang="en-US" sz="1100">
              <a:ea typeface="PMingLiU" panose="02020500000000000000" charset="-120"/>
              <a:cs typeface="Calibri" panose="020F0502020204030204"/>
            </a:endParaRPr>
          </a:p>
          <a:p>
            <a:r>
              <a:rPr lang="zh-TW" sz="1100">
                <a:ea typeface="+mn-lt"/>
                <a:cs typeface="+mn-lt"/>
              </a:rPr>
              <a:t>Torres Strait Island Regional Council. (2025a). Saibai Island community plan 2025–2030. </a:t>
            </a:r>
            <a:r>
              <a:rPr lang="zh-TW" sz="1100">
                <a:ea typeface="+mn-lt"/>
                <a:cs typeface="+mn-lt"/>
                <a:hlinkClick r:id="rId7"/>
              </a:rPr>
              <a:t>https://www.tsirc.qld.gov.au</a:t>
            </a:r>
            <a:endParaRPr lang="zh-TW" altLang="en-US" sz="1100">
              <a:ea typeface="PMingLiU" panose="02020500000000000000" charset="-120"/>
              <a:cs typeface="Calibri" panose="020F0502020204030204"/>
            </a:endParaRPr>
          </a:p>
          <a:p>
            <a:endParaRPr lang="zh-TW" altLang="en-US" sz="1600">
              <a:ea typeface="PMingLiU" panose="02020500000000000000" charset="-120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876759"/>
            <a:ext cx="10515600" cy="56956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sz="1600">
                <a:ea typeface="+mn-lt"/>
                <a:cs typeface="+mn-lt"/>
              </a:rPr>
              <a:t>Torres Strait Island Regional Council. (2025b). Water security and infrastructure strategy. </a:t>
            </a:r>
            <a:r>
              <a:rPr lang="zh-TW" sz="1600">
                <a:ea typeface="+mn-lt"/>
                <a:cs typeface="+mn-lt"/>
                <a:hlinkClick r:id="rId1"/>
              </a:rPr>
              <a:t>https://www.tsirc.qld.gov.au</a:t>
            </a:r>
            <a:endParaRPr lang="zh-TW" altLang="en-US" sz="1600">
              <a:ea typeface="PMingLiU" panose="02020500000000000000" charset="-120"/>
              <a:cs typeface="Calibri" panose="020F0502020204030204"/>
            </a:endParaRPr>
          </a:p>
          <a:p>
            <a:endParaRPr lang="zh-TW" altLang="en-US" sz="1600">
              <a:ea typeface="+mn-lt"/>
              <a:cs typeface="+mn-lt"/>
            </a:endParaRPr>
          </a:p>
          <a:p>
            <a:r>
              <a:rPr lang="zh-TW" sz="1600">
                <a:ea typeface="+mn-lt"/>
                <a:cs typeface="+mn-lt"/>
              </a:rPr>
              <a:t>Torres Strait Regional Authority. (2011). Observed and future climates of the Torres Strait region. </a:t>
            </a:r>
            <a:r>
              <a:rPr lang="zh-TW" sz="1600">
                <a:ea typeface="+mn-lt"/>
                <a:cs typeface="+mn-lt"/>
                <a:hlinkClick r:id="rId2"/>
              </a:rPr>
              <a:t>https://www.tsra.gov.au/document/observed-and-future-climates-of-the-torres-strait-region-2011/</a:t>
            </a:r>
            <a:endParaRPr lang="zh-TW" sz="1600">
              <a:ea typeface="PMingLiU" panose="02020500000000000000" charset="-120"/>
              <a:cs typeface="Calibri" panose="020F0502020204030204"/>
            </a:endParaRPr>
          </a:p>
          <a:p>
            <a:endParaRPr lang="zh-TW" sz="1600">
              <a:ea typeface="+mn-lt"/>
              <a:cs typeface="+mn-lt"/>
            </a:endParaRPr>
          </a:p>
          <a:p>
            <a:r>
              <a:rPr lang="zh-TW" sz="1600">
                <a:ea typeface="+mn-lt"/>
                <a:cs typeface="+mn-lt"/>
              </a:rPr>
              <a:t>Torres Strait Regional Authority. (2016). Torres Strait regional adaptation and resilience plan 2016–2021. TSIRC.</a:t>
            </a:r>
            <a:endParaRPr lang="zh-TW" sz="1600">
              <a:ea typeface="PMingLiU" panose="02020500000000000000" charset="-120"/>
              <a:cs typeface="+mn-lt"/>
            </a:endParaRPr>
          </a:p>
          <a:p>
            <a:endParaRPr lang="zh-TW" sz="1600">
              <a:ea typeface="PMingLiU" panose="02020500000000000000" charset="-120"/>
              <a:cs typeface="Calibri" panose="020F0502020204030204"/>
            </a:endParaRPr>
          </a:p>
          <a:p>
            <a:r>
              <a:rPr lang="zh-TW" sz="1600">
                <a:ea typeface="+mn-lt"/>
                <a:cs typeface="+mn-lt"/>
              </a:rPr>
              <a:t>Torres Strait Regional Authority. (n.d.). Sustainable human settlements. Torres Strait State of the Environment. </a:t>
            </a:r>
            <a:r>
              <a:rPr lang="zh-TW" sz="1600">
                <a:ea typeface="+mn-lt"/>
                <a:cs typeface="+mn-lt"/>
                <a:hlinkClick r:id="rId3"/>
              </a:rPr>
              <a:t>https://torresstraitsoe.org.au/land/sustainable-human-settlements/</a:t>
            </a:r>
            <a:endParaRPr lang="zh-TW" sz="1600">
              <a:ea typeface="PMingLiU" panose="02020500000000000000" charset="-120"/>
              <a:cs typeface="Calibri" panose="020F0502020204030204"/>
            </a:endParaRPr>
          </a:p>
          <a:p>
            <a:endParaRPr lang="zh-TW" altLang="en-US" sz="1600">
              <a:ea typeface="+mn-lt"/>
              <a:cs typeface="+mn-lt"/>
            </a:endParaRPr>
          </a:p>
          <a:p>
            <a:r>
              <a:rPr lang="zh-TW" sz="1600">
                <a:ea typeface="+mn-lt"/>
                <a:cs typeface="+mn-lt"/>
              </a:rPr>
              <a:t>Wellauer, K., &amp; Ruddick, B. (2024, December 15). Islanders determined to keep hope, culture alive as Torres Strait rises. ABC News. </a:t>
            </a:r>
            <a:r>
              <a:rPr lang="zh-TW" sz="1600">
                <a:ea typeface="+mn-lt"/>
                <a:cs typeface="+mn-lt"/>
                <a:hlinkClick r:id="rId4"/>
              </a:rPr>
              <a:t>https://www.abc.net.au/news/2024-12-15/rising-ocean-threat-to-island-culture-torres-strait-australia/104613496</a:t>
            </a:r>
            <a:endParaRPr lang="zh-TW" sz="1600"/>
          </a:p>
          <a:p>
            <a:endParaRPr lang="zh-TW" altLang="en-US">
              <a:ea typeface="PMingLiU" panose="02020500000000000000" charset="-120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 descr="A group of people standing next to a body of water&#10;&#10;AI-generated content may be incorrect.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12863" y="3031343"/>
            <a:ext cx="4066261" cy="31414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42396" y="6211907"/>
            <a:ext cx="1944904" cy="6011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594862" y="6176545"/>
            <a:ext cx="2522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GB"/>
              <a:t>Yuxuan Cheng</a:t>
            </a:r>
            <a:endParaRPr lang="en-US"/>
          </a:p>
          <a:p>
            <a:pPr algn="r"/>
            <a:r>
              <a:rPr lang="en-GB"/>
              <a:t>14556979</a:t>
            </a:r>
            <a:endParaRPr lang="en-GB"/>
          </a:p>
        </p:txBody>
      </p:sp>
      <p:sp>
        <p:nvSpPr>
          <p:cNvPr id="9" name="Content Placeholder 7"/>
          <p:cNvSpPr txBox="1"/>
          <p:nvPr/>
        </p:nvSpPr>
        <p:spPr>
          <a:xfrm>
            <a:off x="897730" y="1707888"/>
            <a:ext cx="10888224" cy="2325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latin typeface="Aptos"/>
              </a:rPr>
              <a:t>"How can we help the residents build a </a:t>
            </a:r>
            <a:r>
              <a:rPr lang="en-US" sz="3600" b="1">
                <a:latin typeface="Aptos"/>
              </a:rPr>
              <a:t>more resilient</a:t>
            </a:r>
            <a:r>
              <a:rPr lang="en-US" sz="3600">
                <a:latin typeface="Aptos"/>
              </a:rPr>
              <a:t> and </a:t>
            </a:r>
            <a:r>
              <a:rPr lang="en-US" sz="3600" b="1">
                <a:latin typeface="Aptos"/>
              </a:rPr>
              <a:t>sustainable</a:t>
            </a:r>
            <a:r>
              <a:rPr lang="en-US" sz="3600">
                <a:latin typeface="Aptos"/>
              </a:rPr>
              <a:t> </a:t>
            </a:r>
            <a:r>
              <a:rPr lang="en-US" sz="3600" b="1">
                <a:latin typeface="Aptos"/>
              </a:rPr>
              <a:t>food system</a:t>
            </a:r>
            <a:r>
              <a:rPr lang="en-US" sz="3600">
                <a:latin typeface="Aptos"/>
              </a:rPr>
              <a:t> to adapt to the uncertainties of climate change?"</a:t>
            </a:r>
            <a:endParaRPr lang="en-US" sz="3600"/>
          </a:p>
        </p:txBody>
      </p:sp>
      <p:sp>
        <p:nvSpPr>
          <p:cNvPr id="14" name="標題 1"/>
          <p:cNvSpPr txBox="1"/>
          <p:nvPr/>
        </p:nvSpPr>
        <p:spPr>
          <a:xfrm>
            <a:off x="804545" y="751205"/>
            <a:ext cx="8097520" cy="1022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>
                <a:latin typeface="Arial" panose="020B0604020202020204" pitchFamily="34" charset="0"/>
                <a:cs typeface="Arial" panose="020B0604020202020204" pitchFamily="34" charset="0"/>
              </a:rPr>
              <a:t>Design question</a:t>
            </a:r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ontent Placeholder 7"/>
          <p:cNvSpPr txBox="1"/>
          <p:nvPr/>
        </p:nvSpPr>
        <p:spPr>
          <a:xfrm>
            <a:off x="977558" y="4059200"/>
            <a:ext cx="7419309" cy="21153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/>
              <a:t>-</a:t>
            </a:r>
            <a:r>
              <a:rPr lang="en-US" sz="3200">
                <a:ea typeface="+mn-lt"/>
                <a:cs typeface="+mn-lt"/>
              </a:rPr>
              <a:t>Provide food </a:t>
            </a:r>
            <a:endParaRPr lang="en-US" sz="3200"/>
          </a:p>
          <a:p>
            <a:pPr marL="0" indent="0">
              <a:buNone/>
            </a:pPr>
            <a:r>
              <a:rPr lang="en-US" sz="3200">
                <a:ea typeface="+mn-lt"/>
                <a:cs typeface="+mn-lt"/>
              </a:rPr>
              <a:t>-Reduce reliance on food import </a:t>
            </a:r>
            <a:endParaRPr lang="en-US" sz="3200"/>
          </a:p>
          <a:p>
            <a:pPr>
              <a:buNone/>
            </a:pPr>
            <a:r>
              <a:rPr lang="en-US" sz="3200">
                <a:ea typeface="+mn-lt"/>
                <a:cs typeface="+mn-lt"/>
              </a:rPr>
              <a:t>-Adapt climate change</a:t>
            </a:r>
            <a:endParaRPr lang="en-US" sz="3200"/>
          </a:p>
          <a:p>
            <a:pPr marL="0" indent="0">
              <a:buNone/>
            </a:pPr>
            <a:endParaRPr lang="en-US" sz="4000" b="1"/>
          </a:p>
        </p:txBody>
      </p:sp>
      <p:sp>
        <p:nvSpPr>
          <p:cNvPr id="30" name="TextBox 29"/>
          <p:cNvSpPr txBox="1"/>
          <p:nvPr/>
        </p:nvSpPr>
        <p:spPr>
          <a:xfrm>
            <a:off x="10993878" y="2689257"/>
            <a:ext cx="10270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/>
              <a:t>Figure 5</a:t>
            </a:r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864" y="2004279"/>
            <a:ext cx="5400808" cy="3732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3600" b="1">
                <a:latin typeface="Calisto MT" panose="02040603050505030304"/>
              </a:rPr>
              <a:t>Challenge:</a:t>
            </a:r>
            <a:endParaRPr lang="en-US" sz="3600" b="1">
              <a:latin typeface="Calisto MT" panose="02040603050505030304"/>
            </a:endParaRPr>
          </a:p>
          <a:p>
            <a:pPr marL="571500" indent="-571500">
              <a:buFont typeface="Calibri" panose="020F0502020204030204" pitchFamily="34" charset="0"/>
              <a:buChar char="-"/>
            </a:pPr>
            <a:r>
              <a:rPr lang="en-GB" sz="3600" b="1">
                <a:latin typeface="Calisto MT" panose="02040603050505030304"/>
              </a:rPr>
              <a:t>Food system</a:t>
            </a:r>
            <a:endParaRPr lang="en-GB" sz="3600" b="1">
              <a:latin typeface="Calisto MT" panose="02040603050505030304"/>
            </a:endParaRPr>
          </a:p>
          <a:p>
            <a:pPr marL="571500" indent="-571500">
              <a:buFont typeface="Calibri" panose="020F0502020204030204" pitchFamily="34" charset="0"/>
              <a:buChar char="-"/>
            </a:pPr>
            <a:r>
              <a:rPr lang="en-GB" sz="3600" b="1">
                <a:latin typeface="Calisto MT" panose="02040603050505030304"/>
              </a:rPr>
              <a:t>Efficient</a:t>
            </a:r>
            <a:endParaRPr lang="en-GB" sz="3600" b="1">
              <a:latin typeface="Calisto MT" panose="02040603050505030304"/>
              <a:ea typeface="+mn-lt"/>
              <a:cs typeface="+mn-lt"/>
            </a:endParaRPr>
          </a:p>
          <a:p>
            <a:pPr marL="571500" indent="-571500">
              <a:buFont typeface="Calibri" panose="020F0502020204030204" pitchFamily="34" charset="0"/>
              <a:buChar char="-"/>
            </a:pPr>
            <a:r>
              <a:rPr lang="en-GB" sz="3600" b="1">
                <a:latin typeface="Calisto MT" panose="02040603050505030304"/>
              </a:rPr>
              <a:t>Sustainable</a:t>
            </a:r>
            <a:endParaRPr lang="en-GB" sz="3600" b="1">
              <a:latin typeface="Calisto MT" panose="02040603050505030304"/>
            </a:endParaRPr>
          </a:p>
          <a:p>
            <a:pPr marL="571500" indent="-571500">
              <a:buFont typeface="Calibri" panose="020F0502020204030204" pitchFamily="34" charset="0"/>
              <a:buChar char="-"/>
            </a:pPr>
            <a:r>
              <a:rPr lang="en-GB" sz="3600" b="1">
                <a:latin typeface="Calisto MT" panose="02040603050505030304"/>
              </a:rPr>
              <a:t>Suitable </a:t>
            </a:r>
            <a:endParaRPr lang="en-GB" sz="3600" b="1">
              <a:latin typeface="Calisto MT" panose="02040603050505030304"/>
            </a:endParaRPr>
          </a:p>
          <a:p>
            <a:pPr marL="571500" indent="-571500">
              <a:buFont typeface="Calibri" panose="020F0502020204030204" pitchFamily="34" charset="0"/>
              <a:buChar char="-"/>
            </a:pPr>
            <a:endParaRPr lang="en-GB" sz="3600" b="1">
              <a:latin typeface="Aptos"/>
            </a:endParaRPr>
          </a:p>
          <a:p>
            <a:pPr marL="0" indent="0">
              <a:buNone/>
            </a:pPr>
            <a:endParaRPr lang="en-GB" sz="3600" b="1">
              <a:latin typeface="Aptos"/>
            </a:endParaRPr>
          </a:p>
          <a:p>
            <a:pPr marL="0" indent="0">
              <a:buNone/>
            </a:pPr>
            <a:endParaRPr lang="en-GB">
              <a:latin typeface="Calisto MT" panose="02040603050505030304"/>
            </a:endParaRPr>
          </a:p>
        </p:txBody>
      </p:sp>
      <p:sp>
        <p:nvSpPr>
          <p:cNvPr id="5" name="標題 1"/>
          <p:cNvSpPr txBox="1"/>
          <p:nvPr/>
        </p:nvSpPr>
        <p:spPr>
          <a:xfrm>
            <a:off x="701040" y="770255"/>
            <a:ext cx="10709275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400">
                <a:latin typeface="Arial" panose="020B0604020202020204" pitchFamily="34" charset="0"/>
                <a:cs typeface="Arial" panose="020B0604020202020204" pitchFamily="34" charset="0"/>
              </a:rPr>
              <a:t>Challenge and opportunity</a:t>
            </a:r>
            <a:endParaRPr lang="en-US" altLang="zh-TW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6332178" y="2004279"/>
            <a:ext cx="5400808" cy="3732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b="1">
                <a:latin typeface="Calisto MT" panose="02040603050505030304"/>
              </a:rPr>
              <a:t>Opportunity:</a:t>
            </a:r>
            <a:endParaRPr lang="en-GB" sz="3600" b="1">
              <a:latin typeface="Calisto MT" panose="02040603050505030304"/>
            </a:endParaRPr>
          </a:p>
          <a:p>
            <a:pPr marL="571500" indent="-571500">
              <a:buFont typeface="Calibri" panose="020F0502020204030204" pitchFamily="34" charset="0"/>
              <a:buChar char="-"/>
            </a:pPr>
            <a:r>
              <a:rPr lang="en-GB" sz="3600" b="1">
                <a:latin typeface="Calisto MT" panose="02040603050505030304"/>
              </a:rPr>
              <a:t>Aquaponics system</a:t>
            </a:r>
            <a:endParaRPr lang="en-GB" sz="3600" b="1">
              <a:latin typeface="Calisto MT" panose="02040603050505030304"/>
            </a:endParaRPr>
          </a:p>
          <a:p>
            <a:pPr marL="571500" indent="-571500">
              <a:buFont typeface="Calibri" panose="020F0502020204030204" pitchFamily="34" charset="0"/>
              <a:buChar char="-"/>
            </a:pPr>
            <a:r>
              <a:rPr lang="en-GB" sz="3600" b="1">
                <a:latin typeface="Calisto MT" panose="02040603050505030304"/>
              </a:rPr>
              <a:t>Fish</a:t>
            </a:r>
            <a:r>
              <a:rPr lang="en-GB" sz="2800">
                <a:latin typeface="Calisto MT" panose="02040603050505030304"/>
              </a:rPr>
              <a:t>(provide nutrients)</a:t>
            </a:r>
            <a:endParaRPr lang="en-GB" sz="2800">
              <a:latin typeface="Calisto MT" panose="02040603050505030304"/>
            </a:endParaRPr>
          </a:p>
          <a:p>
            <a:pPr marL="571500" indent="-571500">
              <a:buFont typeface="Calibri" panose="020F0502020204030204" pitchFamily="34" charset="0"/>
              <a:buChar char="-"/>
            </a:pPr>
            <a:r>
              <a:rPr lang="en-GB" sz="3600" b="1">
                <a:latin typeface="Calisto MT" panose="02040603050505030304"/>
              </a:rPr>
              <a:t>Plant</a:t>
            </a:r>
            <a:r>
              <a:rPr lang="en-GB" sz="2800">
                <a:latin typeface="Calisto MT" panose="02040603050505030304"/>
              </a:rPr>
              <a:t>(filter water)</a:t>
            </a:r>
            <a:endParaRPr lang="en-GB" sz="2800">
              <a:latin typeface="Calisto MT" panose="02040603050505030304"/>
            </a:endParaRPr>
          </a:p>
          <a:p>
            <a:pPr marL="571500" indent="-571500">
              <a:buFont typeface="Calibri" panose="020F0502020204030204" pitchFamily="34" charset="0"/>
              <a:buChar char="-"/>
            </a:pPr>
            <a:endParaRPr lang="en-GB" sz="3600" b="1">
              <a:latin typeface="Aptos"/>
            </a:endParaRPr>
          </a:p>
          <a:p>
            <a:pPr marL="0" indent="0">
              <a:buNone/>
            </a:pPr>
            <a:endParaRPr lang="en-GB" sz="3600" b="1">
              <a:latin typeface="Aptos"/>
            </a:endParaRPr>
          </a:p>
          <a:p>
            <a:pPr marL="0" indent="0">
              <a:buNone/>
            </a:pPr>
            <a:endParaRPr lang="en-GB">
              <a:latin typeface="Calisto MT" panose="02040603050505030304"/>
            </a:endParaRPr>
          </a:p>
        </p:txBody>
      </p:sp>
      <p:sp>
        <p:nvSpPr>
          <p:cNvPr id="8" name="Double Bracket 7"/>
          <p:cNvSpPr/>
          <p:nvPr/>
        </p:nvSpPr>
        <p:spPr>
          <a:xfrm>
            <a:off x="692937" y="1928675"/>
            <a:ext cx="5300971" cy="377650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ouble Bracket 8"/>
          <p:cNvSpPr/>
          <p:nvPr/>
        </p:nvSpPr>
        <p:spPr>
          <a:xfrm>
            <a:off x="5997908" y="1928674"/>
            <a:ext cx="5300971" cy="377650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Plant With Roots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41583" y="5242089"/>
            <a:ext cx="9144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94862" y="6176545"/>
            <a:ext cx="2522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GB"/>
              <a:t>Yuxuan Cheng</a:t>
            </a:r>
            <a:endParaRPr lang="en-US"/>
          </a:p>
          <a:p>
            <a:pPr algn="r"/>
            <a:r>
              <a:rPr lang="en-GB"/>
              <a:t>14556979</a:t>
            </a:r>
            <a:endParaRPr lang="en-GB"/>
          </a:p>
        </p:txBody>
      </p:sp>
      <p:pic>
        <p:nvPicPr>
          <p:cNvPr id="15" name="Graphic 14" descr="Fishbowl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2449" y="527351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Possible solution: </a:t>
            </a:r>
            <a:b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Build sustainable aquaponics systems</a:t>
            </a:r>
            <a:endParaRPr lang="zh-TW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內容版面配置區 3" descr="玉米田中的綠色建築物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1915" y="2221992"/>
            <a:ext cx="6648704" cy="3739896"/>
          </a:xfrm>
          <a:prstGeom prst="rect">
            <a:avLst/>
          </a:prstGeom>
          <a:noFill/>
        </p:spPr>
      </p:pic>
      <p:sp>
        <p:nvSpPr>
          <p:cNvPr id="6" name="TextBox 14"/>
          <p:cNvSpPr txBox="1"/>
          <p:nvPr/>
        </p:nvSpPr>
        <p:spPr>
          <a:xfrm>
            <a:off x="9671062" y="6209202"/>
            <a:ext cx="2522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GB"/>
              <a:t>Shen Hu</a:t>
            </a:r>
            <a:endParaRPr lang="zh-TW" altLang="en-US"/>
          </a:p>
          <a:p>
            <a:pPr algn="r"/>
            <a:r>
              <a:rPr lang="en-GB"/>
              <a:t>25425075</a:t>
            </a:r>
            <a:endParaRPr lang="en-GB"/>
          </a:p>
        </p:txBody>
      </p:sp>
      <p:sp>
        <p:nvSpPr>
          <p:cNvPr id="3" name="TextBox 5"/>
          <p:cNvSpPr txBox="1"/>
          <p:nvPr/>
        </p:nvSpPr>
        <p:spPr>
          <a:xfrm>
            <a:off x="2717101" y="2225145"/>
            <a:ext cx="1073618" cy="376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/>
              <a:t>Figure 6</a:t>
            </a:r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704088" y="1710364"/>
            <a:ext cx="5212080" cy="4251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/>
              <a:t>Land Agriculture</a:t>
            </a:r>
            <a:endParaRPr lang="en-US" sz="2400" b="1"/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Elevated farmland</a:t>
            </a:r>
            <a:endParaRPr lang="en-US"/>
          </a:p>
          <a:p>
            <a:r>
              <a:rPr lang="en-US" sz="2400" b="1"/>
              <a:t>Water Agriculture</a:t>
            </a:r>
            <a:endParaRPr lang="en-US" sz="2400" b="1"/>
          </a:p>
          <a:p>
            <a:pPr marL="0" indent="0">
              <a:buNone/>
            </a:pPr>
            <a:r>
              <a:rPr lang="en-US" sz="2400" b="1"/>
              <a:t>        </a:t>
            </a:r>
            <a:r>
              <a:rPr lang="en-US" sz="2400"/>
              <a:t>Fish and plants</a:t>
            </a:r>
            <a:endParaRPr lang="zh-TW" altLang="en-US" sz="2400"/>
          </a:p>
          <a:p>
            <a:r>
              <a:rPr lang="en-US" sz="2400" b="1">
                <a:ea typeface="+mn-lt"/>
                <a:cs typeface="+mn-lt"/>
              </a:rPr>
              <a:t>Circulation</a:t>
            </a:r>
            <a:endParaRPr lang="en-US" sz="2400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/>
              <a:t>        Water reusing</a:t>
            </a:r>
            <a:endParaRPr lang="en-US" sz="2400"/>
          </a:p>
          <a:p>
            <a:r>
              <a:rPr lang="en-US" sz="2400" b="1"/>
              <a:t>Green Energy</a:t>
            </a:r>
            <a:endParaRPr lang="en-US" sz="2400" b="1"/>
          </a:p>
          <a:p>
            <a:pPr marL="0" indent="0">
              <a:buNone/>
            </a:pPr>
            <a:r>
              <a:rPr lang="en-US" sz="2400" b="1"/>
              <a:t>   </a:t>
            </a:r>
            <a:r>
              <a:rPr lang="en-US" sz="2400"/>
              <a:t>     Solar power</a:t>
            </a:r>
            <a:endParaRPr lang="en-US" sz="2400"/>
          </a:p>
        </p:txBody>
      </p:sp>
      <p:pic>
        <p:nvPicPr>
          <p:cNvPr id="7" name="內容版面配置區 6" descr="一張含有 文字, 螢幕擷取畫面, 設計 的圖片&#10;&#10;AI 產生的內容可能不正確。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t="24466" r="-2" b="3779"/>
          <a:stretch>
            <a:fillRect/>
          </a:stretch>
        </p:blipFill>
        <p:spPr>
          <a:xfrm>
            <a:off x="6181344" y="2221992"/>
            <a:ext cx="5212080" cy="3739896"/>
          </a:xfrm>
          <a:prstGeom prst="rect">
            <a:avLst/>
          </a:prstGeom>
          <a:noFill/>
        </p:spPr>
      </p:pic>
      <p:sp>
        <p:nvSpPr>
          <p:cNvPr id="3" name="TextBox 14"/>
          <p:cNvSpPr txBox="1"/>
          <p:nvPr/>
        </p:nvSpPr>
        <p:spPr>
          <a:xfrm>
            <a:off x="9671062" y="6209202"/>
            <a:ext cx="2522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GB"/>
              <a:t>Shen Hu</a:t>
            </a:r>
            <a:endParaRPr lang="zh-TW" altLang="en-US"/>
          </a:p>
          <a:p>
            <a:pPr algn="r"/>
            <a:r>
              <a:rPr lang="en-GB"/>
              <a:t>25425075</a:t>
            </a:r>
            <a:endParaRPr lang="en-GB"/>
          </a:p>
        </p:txBody>
      </p:sp>
      <p:sp>
        <p:nvSpPr>
          <p:cNvPr id="4" name="TextBox 5"/>
          <p:cNvSpPr txBox="1"/>
          <p:nvPr/>
        </p:nvSpPr>
        <p:spPr>
          <a:xfrm>
            <a:off x="6178758" y="2225145"/>
            <a:ext cx="1073618" cy="376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/>
              <a:t>Figure 7</a:t>
            </a: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endParaRPr lang="en-US" altLang="zh-TW" b="1" kern="1200" cap="all" spc="30" baseline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內容版面配置區 4" descr="一張含有 空中攝影, 俯視圖, 戶外, 空中 的圖片&#10;&#10;AI 產生的內容可能不正確。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04088" y="2228025"/>
            <a:ext cx="5212080" cy="2671190"/>
          </a:xfrm>
          <a:prstGeom prst="rect">
            <a:avLst/>
          </a:prstGeom>
          <a:noFill/>
        </p:spPr>
      </p:pic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6094260" y="1701655"/>
            <a:ext cx="5299164" cy="440392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/>
              <a:t>Safety</a:t>
            </a:r>
            <a:endParaRPr lang="en-US" sz="2400" b="1"/>
          </a:p>
          <a:p>
            <a:pPr marL="0" indent="0">
              <a:buNone/>
            </a:pPr>
            <a:r>
              <a:rPr lang="en-US" sz="2400" b="1"/>
              <a:t>        </a:t>
            </a:r>
            <a:r>
              <a:rPr lang="en-US" sz="2400"/>
              <a:t>Far from tides</a:t>
            </a:r>
            <a:endParaRPr lang="en-US" sz="2400"/>
          </a:p>
          <a:p>
            <a:r>
              <a:rPr lang="en-US" sz="2400" b="1"/>
              <a:t>Enough Land</a:t>
            </a:r>
            <a:endParaRPr lang="en-US" sz="2400" b="1"/>
          </a:p>
          <a:p>
            <a:pPr marL="0" indent="0">
              <a:buNone/>
            </a:pPr>
            <a:r>
              <a:rPr lang="en-US" sz="2400" b="1"/>
              <a:t>       </a:t>
            </a:r>
            <a:r>
              <a:rPr lang="en-US" sz="2400"/>
              <a:t> Planting enough food</a:t>
            </a:r>
            <a:endParaRPr lang="en-US" sz="2400"/>
          </a:p>
          <a:p>
            <a:r>
              <a:rPr lang="en-US" sz="2400" b="1"/>
              <a:t>Enough Water</a:t>
            </a:r>
            <a:endParaRPr lang="en-US" sz="2400" b="1"/>
          </a:p>
          <a:p>
            <a:pPr marL="0" indent="0">
              <a:buNone/>
            </a:pPr>
            <a:r>
              <a:rPr lang="en-US" sz="2400" b="1"/>
              <a:t>        </a:t>
            </a:r>
            <a:r>
              <a:rPr lang="en-US" sz="2400"/>
              <a:t>Support water agriculture</a:t>
            </a:r>
            <a:endParaRPr lang="en-US" sz="2400"/>
          </a:p>
          <a:p>
            <a:r>
              <a:rPr lang="en-US" sz="2400" b="1"/>
              <a:t>Short Distance</a:t>
            </a:r>
            <a:endParaRPr lang="en-US" sz="2400" b="1"/>
          </a:p>
          <a:p>
            <a:pPr marL="0" indent="0">
              <a:buNone/>
            </a:pPr>
            <a:r>
              <a:rPr lang="en-US" sz="2400" b="1"/>
              <a:t>       </a:t>
            </a:r>
            <a:r>
              <a:rPr lang="en-US" sz="2400"/>
              <a:t> </a:t>
            </a:r>
            <a:r>
              <a:rPr lang="en-US" sz="2400" err="1"/>
              <a:t>Apporach</a:t>
            </a:r>
            <a:r>
              <a:rPr lang="en-US" sz="2400"/>
              <a:t> to community</a:t>
            </a:r>
            <a:endParaRPr lang="en-US" sz="2400"/>
          </a:p>
        </p:txBody>
      </p:sp>
      <p:sp>
        <p:nvSpPr>
          <p:cNvPr id="9" name="TextBox 14"/>
          <p:cNvSpPr txBox="1"/>
          <p:nvPr/>
        </p:nvSpPr>
        <p:spPr>
          <a:xfrm>
            <a:off x="9671062" y="6209202"/>
            <a:ext cx="2522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GB"/>
              <a:t>Shen Hu</a:t>
            </a:r>
            <a:endParaRPr lang="zh-TW" altLang="en-US"/>
          </a:p>
          <a:p>
            <a:pPr algn="r"/>
            <a:r>
              <a:rPr lang="en-GB"/>
              <a:t>25425075</a:t>
            </a:r>
            <a:endParaRPr lang="en-GB"/>
          </a:p>
        </p:txBody>
      </p:sp>
      <p:sp>
        <p:nvSpPr>
          <p:cNvPr id="4" name="TextBox 5"/>
          <p:cNvSpPr txBox="1"/>
          <p:nvPr/>
        </p:nvSpPr>
        <p:spPr>
          <a:xfrm>
            <a:off x="703244" y="2225145"/>
            <a:ext cx="1073618" cy="376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/>
              <a:t>Figure 8</a:t>
            </a: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b="1">
                <a:latin typeface="Arial" panose="020B0604020202020204" pitchFamily="34" charset="0"/>
                <a:cs typeface="Arial" panose="020B0604020202020204" pitchFamily="34" charset="0"/>
              </a:rPr>
              <a:t>The Reason for Choosing Our Solution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0635" y="1385286"/>
            <a:ext cx="6126736" cy="37398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endParaRPr lang="zh-TW" altLang="en-US"/>
          </a:p>
          <a:p>
            <a:pPr>
              <a:lnSpc>
                <a:spcPct val="200000"/>
              </a:lnSpc>
            </a:pPr>
            <a:r>
              <a:rPr lang="en-US" altLang="zh-TW" sz="2400" b="1"/>
              <a:t>Provides local food security</a:t>
            </a:r>
            <a:endParaRPr lang="en-US" altLang="zh-TW" sz="2400" b="1"/>
          </a:p>
          <a:p>
            <a:pPr>
              <a:lnSpc>
                <a:spcPct val="200000"/>
              </a:lnSpc>
            </a:pPr>
            <a:r>
              <a:rPr lang="en-US" altLang="zh-TW" sz="2400" b="1"/>
              <a:t>Crops</a:t>
            </a:r>
            <a:r>
              <a:rPr lang="zh-TW" altLang="en-US" sz="2400" b="1"/>
              <a:t> </a:t>
            </a:r>
            <a:r>
              <a:rPr lang="en-US" altLang="zh-TW" sz="2400" b="1"/>
              <a:t>&amp;</a:t>
            </a:r>
            <a:r>
              <a:rPr lang="zh-TW" altLang="en-US" sz="2400" b="1"/>
              <a:t> </a:t>
            </a:r>
            <a:r>
              <a:rPr lang="en-US" altLang="zh-TW" sz="2400" b="1"/>
              <a:t>fish</a:t>
            </a:r>
            <a:r>
              <a:rPr lang="zh-TW" altLang="en-US" sz="2400" b="1"/>
              <a:t> </a:t>
            </a:r>
            <a:r>
              <a:rPr lang="en-US" altLang="zh-TW" sz="2400" b="1"/>
              <a:t>are</a:t>
            </a:r>
            <a:r>
              <a:rPr lang="zh-TW" altLang="en-US" sz="2400" b="1"/>
              <a:t> </a:t>
            </a:r>
            <a:r>
              <a:rPr lang="en-US" altLang="zh-TW" sz="2400" b="1"/>
              <a:t>salt-</a:t>
            </a:r>
            <a:r>
              <a:rPr lang="zh-TW" altLang="en-US" sz="2400" b="1"/>
              <a:t> </a:t>
            </a:r>
            <a:r>
              <a:rPr lang="en-US" altLang="zh-TW" sz="2400" b="1"/>
              <a:t>and</a:t>
            </a:r>
            <a:r>
              <a:rPr lang="zh-TW" altLang="en-US" sz="2400" b="1"/>
              <a:t> </a:t>
            </a:r>
            <a:r>
              <a:rPr lang="en-US" altLang="zh-TW" sz="2400" b="1"/>
              <a:t>flood-tolerant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 sz="2400" b="1"/>
              <a:t>Uses solar energy, reduces diesel costs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 sz="2400" b="1"/>
              <a:t>Reduces reliance on expensive imports</a:t>
            </a:r>
            <a:endParaRPr lang="en-US" sz="2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3867" y="1640541"/>
            <a:ext cx="3559735" cy="412227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20729" y="5760010"/>
            <a:ext cx="11409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 altLang="zh-CN">
                <a:ea typeface="+mn-lt"/>
              </a:rPr>
              <a:t>Figure 9</a:t>
            </a:r>
            <a:endParaRPr 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33E033CD6922469E3313E46FDA59C2" ma:contentTypeVersion="7" ma:contentTypeDescription="Create a new document." ma:contentTypeScope="" ma:versionID="bcafbe0d82f656b8df446bf5e429556b">
  <xsd:schema xmlns:xsd="http://www.w3.org/2001/XMLSchema" xmlns:xs="http://www.w3.org/2001/XMLSchema" xmlns:p="http://schemas.microsoft.com/office/2006/metadata/properties" xmlns:ns2="66b005d2-f20f-4cba-8f7e-27a5eb73e851" targetNamespace="http://schemas.microsoft.com/office/2006/metadata/properties" ma:root="true" ma:fieldsID="b1e523c860ab7582c38b9c5186773ce7" ns2:_="">
    <xsd:import namespace="66b005d2-f20f-4cba-8f7e-27a5eb73e8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005d2-f20f-4cba-8f7e-27a5eb73e8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90A1CB-3F31-42E3-A3D0-8A292631584D}">
  <ds:schemaRefs/>
</ds:datastoreItem>
</file>

<file path=customXml/itemProps2.xml><?xml version="1.0" encoding="utf-8"?>
<ds:datastoreItem xmlns:ds="http://schemas.openxmlformats.org/officeDocument/2006/customXml" ds:itemID="{707F5210-82D6-4FBF-ABD0-CF17000A5A13}">
  <ds:schemaRefs/>
</ds:datastoreItem>
</file>

<file path=customXml/itemProps3.xml><?xml version="1.0" encoding="utf-8"?>
<ds:datastoreItem xmlns:ds="http://schemas.openxmlformats.org/officeDocument/2006/customXml" ds:itemID="{18270764-3EA5-4E2B-AE57-DAB31A50DBC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10926</Words>
  <Application>WPS 演示</Application>
  <PresentationFormat>Widescreen</PresentationFormat>
  <Paragraphs>395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2" baseType="lpstr">
      <vt:lpstr>Arial</vt:lpstr>
      <vt:lpstr>宋体</vt:lpstr>
      <vt:lpstr>Wingdings</vt:lpstr>
      <vt:lpstr>Calisto MT</vt:lpstr>
      <vt:lpstr>Open Sans</vt:lpstr>
      <vt:lpstr>Univers Condensed</vt:lpstr>
      <vt:lpstr>AMGDT</vt:lpstr>
      <vt:lpstr>Calibri</vt:lpstr>
      <vt:lpstr>Aptos</vt:lpstr>
      <vt:lpstr>Segoe UI</vt:lpstr>
      <vt:lpstr>微软雅黑</vt:lpstr>
      <vt:lpstr>Arial Unicode MS</vt:lpstr>
      <vt:lpstr>Seaford</vt:lpstr>
      <vt:lpstr>Copperplate Gothic Light</vt:lpstr>
      <vt:lpstr>Rage Italic</vt:lpstr>
      <vt:lpstr>Times New Roman</vt:lpstr>
      <vt:lpstr>Calibri</vt:lpstr>
      <vt:lpstr>PMingLiU</vt:lpstr>
      <vt:lpstr>Univers Condensed</vt:lpstr>
      <vt:lpstr>Calisto MT</vt:lpstr>
      <vt:lpstr>ChronicleVTI</vt:lpstr>
      <vt:lpstr>Phased study report on the climate-adaptive food system of Saibai Island</vt:lpstr>
      <vt:lpstr> </vt:lpstr>
      <vt:lpstr>Design Background </vt:lpstr>
      <vt:lpstr>PowerPoint 演示文稿</vt:lpstr>
      <vt:lpstr>PowerPoint 演示文稿</vt:lpstr>
      <vt:lpstr>Possible solution:  Build sustainable aquaponics systems</vt:lpstr>
      <vt:lpstr>Theory</vt:lpstr>
      <vt:lpstr>Area</vt:lpstr>
      <vt:lpstr>The Reason for Choosing Our Solution</vt:lpstr>
      <vt:lpstr>How Our Design Solves the Challenges</vt:lpstr>
      <vt:lpstr>Stable Production and Affordability</vt:lpstr>
      <vt:lpstr>Resource Efficiency</vt:lpstr>
      <vt:lpstr>Resilience and Simplified Operations</vt:lpstr>
      <vt:lpstr>Prototype</vt:lpstr>
      <vt:lpstr>PowerPoint 演示文稿</vt:lpstr>
      <vt:lpstr>farmland</vt:lpstr>
      <vt:lpstr>Crop&amp;fish</vt:lpstr>
      <vt:lpstr>Planting</vt:lpstr>
      <vt:lpstr>Power</vt:lpstr>
      <vt:lpstr>PowerPoint 演示文稿</vt:lpstr>
      <vt:lpstr>Implementation – Build &amp; Handover</vt:lpstr>
      <vt:lpstr>Cost $</vt:lpstr>
      <vt:lpstr>PowerPoint 演示文稿</vt:lpstr>
      <vt:lpstr>Possible issues</vt:lpstr>
      <vt:lpstr>PowerPoint 演示文稿</vt:lpstr>
      <vt:lpstr>Thank You For Your Time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战元</cp:lastModifiedBy>
  <cp:revision>5</cp:revision>
  <dcterms:created xsi:type="dcterms:W3CDTF">2025-10-07T11:49:00Z</dcterms:created>
  <dcterms:modified xsi:type="dcterms:W3CDTF">2025-10-08T12:21:24Z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0x010100EF33E033CD6922469E3313E46FDA59C2</vt:lpwstr>
  </property>
  <property fmtid="{D5CDD505-2E9C-101B-9397-08002B2CF9AE}" pid="3" name="ICV">
    <vt:lpwstr>B163481439BA4D5BB59CB2DB569E1220_12</vt:lpwstr>
  </property>
  <property fmtid="{D5CDD505-2E9C-101B-9397-08002B2CF9AE}" pid="4" name="KSOProductBuildVer">
    <vt:lpwstr>2052-12.1.0.22529</vt:lpwstr>
  </property>
</Properties>
</file>